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6" r:id="rId2"/>
    <p:sldId id="267" r:id="rId3"/>
    <p:sldId id="262" r:id="rId4"/>
    <p:sldId id="263" r:id="rId5"/>
    <p:sldId id="265" r:id="rId6"/>
    <p:sldId id="268" r:id="rId7"/>
    <p:sldId id="269" r:id="rId8"/>
    <p:sldId id="270" r:id="rId9"/>
    <p:sldId id="287" r:id="rId10"/>
    <p:sldId id="259" r:id="rId11"/>
    <p:sldId id="271" r:id="rId12"/>
    <p:sldId id="276" r:id="rId13"/>
    <p:sldId id="277" r:id="rId14"/>
    <p:sldId id="275" r:id="rId15"/>
    <p:sldId id="264" r:id="rId16"/>
    <p:sldId id="293" r:id="rId17"/>
    <p:sldId id="294" r:id="rId18"/>
    <p:sldId id="295" r:id="rId19"/>
    <p:sldId id="292" r:id="rId20"/>
    <p:sldId id="272" r:id="rId21"/>
    <p:sldId id="278" r:id="rId22"/>
    <p:sldId id="279" r:id="rId23"/>
    <p:sldId id="284" r:id="rId24"/>
    <p:sldId id="260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296" r:id="rId33"/>
    <p:sldId id="273" r:id="rId34"/>
    <p:sldId id="281" r:id="rId35"/>
    <p:sldId id="280" r:id="rId36"/>
    <p:sldId id="285" r:id="rId37"/>
    <p:sldId id="261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05" r:id="rId50"/>
    <p:sldId id="274" r:id="rId51"/>
    <p:sldId id="282" r:id="rId52"/>
    <p:sldId id="283" r:id="rId53"/>
    <p:sldId id="286" r:id="rId54"/>
    <p:sldId id="31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BE190-AE36-4F80-86DA-8813564448D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E9F06-3E75-4174-BABF-8534FC9200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0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77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71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901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55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08973-B236-42C4-93DB-0568D765430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14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CD913-B353-4362-9A32-8540C777A95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3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CBBBA-33E0-4DEB-86A6-80DAA0639F5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17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61151-D8C1-4227-9B38-42CBEA41C06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34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B70566-A9B6-4FC7-A627-03037346E64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52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3376CA-66EE-44A4-AB73-D5CE299279F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5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FEE5BB-A88D-4684-9C41-F201876EF8E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7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759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1C6878-B495-4DD8-BAEA-DE852140A76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8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8AD2D-4C53-4A84-AFBF-7B69585DDD1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86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0E765A-8C92-418B-9BF6-8AFF19BE272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4B965-F73B-4353-A70E-816B2B6548F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94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86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110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7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C9A13-87EA-48E2-8F10-2A32C96C05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77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74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11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724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25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935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Odd and even numbers recapped due to following part of session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Support given to PP first and boys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teacher/ta work with  LA group to support  </a:t>
            </a:r>
            <a:r>
              <a:rPr lang="en-GB" dirty="0" smtClean="0"/>
              <a:t>– </a:t>
            </a:r>
            <a:r>
              <a:rPr lang="en-GB" baseline="0" dirty="0" smtClean="0"/>
              <a:t> teach how to answer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9A13-87EA-48E2-8F10-2A32C96C05A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06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3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55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3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4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6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3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4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2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4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482B-1A50-47B7-B614-A1F5C0837AB8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DC3A5-337C-41EC-847E-4DB50D7AA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rm-13b48.kxcdn.com/wp-content/uploads/2020/homelearning/year-4/Lesson-2-Y4-Summer-Block-1-ANS2-Write-decimals-2020.pdf" TargetMode="External"/><Relationship Id="rId4" Type="http://schemas.openxmlformats.org/officeDocument/2006/relationships/hyperlink" Target="https://wrm-13b48.kxcdn.com/wp-content/uploads/2020/homelearning/year-4/Lesson-2-Y4-Summer-Block-1-WO2-Write-decimals-202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4writing.co.uk/wp-content/uploads/2020/04/Y4-Maria-Alien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E-TtFhZlD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rm-13b48.kxcdn.com/wp-content/uploads/2020/homelearning/year-4/Lesson-3-Y4-Summer-Block-1-ANS3-Compare-decimals-2020.pdf" TargetMode="External"/><Relationship Id="rId4" Type="http://schemas.openxmlformats.org/officeDocument/2006/relationships/hyperlink" Target="https://wrm-13b48.kxcdn.com/wp-content/uploads/2020/homelearning/year-4/Lesson-3-Y4-Summer-Block-1-WO3-Compare-decimals-202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4writing.co.uk/wp-content/uploads/2020/04/Y4-Maria-Alien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ejLXTsJrJ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rm-13b48.kxcdn.com/wp-content/uploads/2020/homelearning/year-4/Lesson-1-Y4-Summer-Block-1-ANS1-Make-a-whole-2020.pdf" TargetMode="External"/><Relationship Id="rId4" Type="http://schemas.openxmlformats.org/officeDocument/2006/relationships/hyperlink" Target="https://wrm-13b48.kxcdn.com/wp-content/uploads/2020/homelearning/year-4/Lesson-1-Y4-Summer-Block-1-WO1-Make-a-whole-2020.pd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rm-13b48.kxcdn.com/wp-content/uploads/2020/homelearning/year-4/Lesson-4-Y4-Summer-Block-1-ANS4-Order-decimals-2020.pdf" TargetMode="External"/><Relationship Id="rId4" Type="http://schemas.openxmlformats.org/officeDocument/2006/relationships/hyperlink" Target="https://wrm-13b48.kxcdn.com/wp-content/uploads/2020/homelearning/year-4/Lesson-4-Y4-Summer-Block-1-WO4-Order-decimals-2020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4writing.co.uk/wp-content/uploads/2020/04/Y4-Maria-Aliens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rosemaths.com/homelearning/year-4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hyperlink" Target="https://wrm-13b48.kxcdn.com/wp-content/uploads/2020/04/Answers-Week-1.pdf" TargetMode="External"/><Relationship Id="rId4" Type="http://schemas.openxmlformats.org/officeDocument/2006/relationships/hyperlink" Target="https://wrm-13b48.kxcdn.com/wp-content/uploads/2020/04/Family-Challenge-Friday-24th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4writing.co.uk/wp-content/uploads/2020/04/Y4-Maria-Alien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k4writing.co.uk/wp-content/uploads/2020/04/Y4-Maria-Alien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" TargetMode="Externa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OebfGGcjV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ddulph.com/draw-with-ro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4" y="490673"/>
            <a:ext cx="10985861" cy="58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58166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Write decimals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Watch demonstration.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Complete place value charts.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Complete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sentences to describe each number.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Remember to write a zero for the place holder.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Complete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part, part whole , making sure numbers add up to a whole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5.Answer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all questions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Tuesday   Maths       lesson 2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Demonstration    click on left hand side of page for demo before clicking on activity or answers ( see next slide)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://whiterosemaths.com/homelearning/year-4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Lesson 2</a:t>
            </a: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dirty="0" smtClean="0">
                <a:hlinkClick r:id="rId4"/>
              </a:rPr>
              <a:t>https://wrm-13b48.kxcdn.com/wp-content/uploads/2020/homelearning/year-4/Lesson-2-Y4-Summer-Block-1-WO2-Write-decimals-2020.pdf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sheet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en-GB" dirty="0" smtClean="0">
                <a:hlinkClick r:id="rId5"/>
              </a:rPr>
              <a:t>https://wrm-13b48.kxcdn.com/wp-content/uploads/2020/homelearning/year-4/Lesson-2-Y4-Summer-Block-1-ANS2-Write-decimals-2020.pdf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3913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use a dictionary to find definitions of words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Re read information on ‘Aliens’ again.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Underline unfamiliar words that you do not know the meaning of.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Find the definition – use a dictionary if you have one.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Write your definitions out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a separate piece of paper.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5. Put them into a sentence.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English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288" y="774700"/>
            <a:ext cx="3714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 smtClean="0">
                <a:solidFill>
                  <a:srgbClr val="FF0000"/>
                </a:solidFill>
              </a:rPr>
              <a:t>English </a:t>
            </a:r>
            <a:endParaRPr lang="en-GB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b="1" dirty="0">
                <a:solidFill>
                  <a:srgbClr val="00B050"/>
                </a:solidFill>
              </a:rPr>
              <a:t>‘Amazing Aliens’</a:t>
            </a:r>
          </a:p>
          <a:p>
            <a:pPr lvl="0"/>
            <a:r>
              <a:rPr lang="en-GB" dirty="0" smtClean="0">
                <a:hlinkClick r:id="rId3"/>
              </a:rPr>
              <a:t>https://www.talk4writing.co.uk/wp-content/uploads/2020/04/Y4-Maria-Aliens.pdf</a:t>
            </a:r>
            <a:r>
              <a:rPr lang="en-GB" dirty="0" smtClean="0"/>
              <a:t> </a:t>
            </a:r>
            <a:endParaRPr lang="en-GB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 the word mean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of unit  p 6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 top part only)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0014"/>
            <a:ext cx="115585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Tuesday     </a:t>
            </a: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Spelling </a:t>
            </a:r>
            <a:r>
              <a:rPr lang="en-GB" dirty="0">
                <a:hlinkClick r:id="rId2"/>
              </a:rPr>
              <a:t>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</a:t>
            </a:r>
            <a:r>
              <a:rPr lang="en-GB" dirty="0"/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Learning Objective-  To spell words from the statutory list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Steps to success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1.Use a dictionary to find the meaning of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2. Which word class does the word belong to? (see word mat)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Complete sentences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How many syllables does it have?  </a:t>
            </a: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omplete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activities on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sheet below the spelling sheet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 </a:t>
            </a:r>
            <a:r>
              <a:rPr lang="en-GB" b="1" dirty="0">
                <a:latin typeface="Century Gothic" panose="020B0502020202020204" pitchFamily="34" charset="0"/>
              </a:rPr>
              <a:t>syllable</a:t>
            </a:r>
            <a:r>
              <a:rPr lang="en-GB" dirty="0">
                <a:latin typeface="Century Gothic" panose="020B0502020202020204" pitchFamily="34" charset="0"/>
              </a:rPr>
              <a:t> is a single, unbroken sound of a spoken (or written) word.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usually contain a vowel and accompanying consonants. </a:t>
            </a:r>
            <a:r>
              <a:rPr lang="en-GB" dirty="0" smtClean="0">
                <a:latin typeface="Century Gothic" panose="020B0502020202020204" pitchFamily="34" charset="0"/>
              </a:rPr>
              <a:t> The </a:t>
            </a:r>
            <a:r>
              <a:rPr lang="en-GB" dirty="0">
                <a:latin typeface="Century Gothic" panose="020B0502020202020204" pitchFamily="34" charset="0"/>
              </a:rPr>
              <a:t>number of times you hear a vowel (a, e, </a:t>
            </a:r>
            <a:r>
              <a:rPr lang="en-GB" dirty="0" err="1">
                <a:latin typeface="Century Gothic" panose="020B0502020202020204" pitchFamily="34" charset="0"/>
              </a:rPr>
              <a:t>i</a:t>
            </a:r>
            <a:r>
              <a:rPr lang="en-GB" dirty="0">
                <a:latin typeface="Century Gothic" panose="020B0502020202020204" pitchFamily="34" charset="0"/>
              </a:rPr>
              <a:t> , o, u) in a word is equal to the number of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a word has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5. Spell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6. Edit the words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7. Write your own sentence with the word in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10" t="27930" r="25037" b="10742"/>
          <a:stretch/>
        </p:blipFill>
        <p:spPr>
          <a:xfrm>
            <a:off x="-1" y="100013"/>
            <a:ext cx="12087225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577" t="23872" r="32860" b="14013"/>
          <a:stretch/>
        </p:blipFill>
        <p:spPr>
          <a:xfrm>
            <a:off x="360948" y="1019037"/>
            <a:ext cx="11165306" cy="5622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463" y="649705"/>
            <a:ext cx="690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Tuesday spelling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6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58166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 name the different types of human teeth.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Watch the video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dirty="0" smtClean="0">
                <a:latin typeface="Century Gothic" panose="020B0502020202020204" pitchFamily="34" charset="0"/>
              </a:rPr>
              <a:t>Make note of the names of the different types of human teeth.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Learn about the jobs of each type of tooth.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Label the mouth with the correct names of the teeth.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dirty="0" smtClean="0">
                <a:latin typeface="Century Gothic" panose="020B0502020202020204" pitchFamily="34" charset="0"/>
              </a:rPr>
              <a:t>If you can print out the colures mouth and stick on the teeth.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44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</a:t>
            </a: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Tuesday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Topic      Science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Watch</a:t>
            </a:r>
            <a:r>
              <a:rPr kumimoji="0" lang="en-GB" sz="1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video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GB" dirty="0">
                <a:hlinkClick r:id="rId3"/>
              </a:rPr>
              <a:t>https://www.youtube.com/watch?v=ZE-TtFhZlDw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alibri" panose="020F0502020204030204"/>
              </a:rPr>
              <a:t>Diagram to label is on the next slide.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28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743" y="180890"/>
            <a:ext cx="5889246" cy="571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891" y="6115406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Incisor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55371" y="6115406"/>
            <a:ext cx="15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Incisor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83280" y="6115406"/>
            <a:ext cx="13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Canine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80560" y="6130458"/>
            <a:ext cx="1907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Canine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17029" y="6130458"/>
            <a:ext cx="154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Molar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09806" y="6130458"/>
            <a:ext cx="112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Molar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8709" y="6130458"/>
            <a:ext cx="165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Premolar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013371" y="6115406"/>
            <a:ext cx="147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Premolar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4503" y="180890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 the words into the correct box.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8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503" y="156754"/>
            <a:ext cx="1028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entury Gothic" panose="020B0502020202020204" pitchFamily="34" charset="0"/>
              </a:rPr>
              <a:t>If you have chance you can print out this mouth, cut out and stick the teeth in the correct place.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" y="849085"/>
            <a:ext cx="4640454" cy="5647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02" y="1113512"/>
            <a:ext cx="4083604" cy="51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616" y="478280"/>
            <a:ext cx="4974767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58166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Compare decimals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Watch demonstration.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Look at the numbers on the  place value grids.</a:t>
            </a:r>
          </a:p>
          <a:p>
            <a:pPr lvl="0" defTabSz="457200">
              <a:defRPr/>
            </a:pP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Add     &lt;    or  &gt;    to show greater than or less than</a:t>
            </a:r>
          </a:p>
          <a:p>
            <a:pPr lvl="0" defTabSz="457200">
              <a:defRPr/>
            </a:pPr>
            <a:r>
              <a:rPr lang="en-GB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3. Complete all questions.</a:t>
            </a:r>
          </a:p>
          <a:p>
            <a:pPr lvl="0" defTabSz="457200">
              <a:defRPr/>
            </a:pPr>
            <a:endParaRPr lang="en-GB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2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Check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969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Wednesday   Maths       lesson 3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Demonstration    click on left hand side of page for demo before clicking on activity or answers ( see next slide)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://whiterosemaths.com/homelearning/year-4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Lesson 3</a:t>
            </a: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dirty="0" smtClean="0">
                <a:hlinkClick r:id="rId4"/>
              </a:rPr>
              <a:t>https://wrm-13b48.kxcdn.com/wp-content/uploads/2020/homelearning/year-4/Lesson-3-Y4-Summer-Block-1-WO3-Compare-decimals-2020.pdf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sheet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en-GB" dirty="0" smtClean="0">
                <a:hlinkClick r:id="rId5"/>
              </a:rPr>
              <a:t>https://wrm-13b48.kxcdn.com/wp-content/uploads/2020/homelearning/year-4/Lesson-3-Y4-Summer-Block-1-ANS3-Compare-decimals-2020.pdf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8" y="757238"/>
            <a:ext cx="8715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n-GB" sz="2800" b="1" dirty="0" smtClean="0">
                <a:latin typeface="Arial Narrow" panose="020B0606020202030204" pitchFamily="34" charset="0"/>
              </a:rPr>
              <a:t>Hello everyone </a:t>
            </a:r>
          </a:p>
          <a:p>
            <a:pPr algn="ctr"/>
            <a:r>
              <a:rPr lang="en-GB" sz="2800" b="1" dirty="0" smtClean="0">
                <a:latin typeface="Arial Narrow" panose="020B0606020202030204" pitchFamily="34" charset="0"/>
              </a:rPr>
              <a:t>All English/maths lessons follow on from the previous day.</a:t>
            </a:r>
          </a:p>
          <a:p>
            <a:pPr algn="ctr"/>
            <a:endParaRPr lang="en-GB" sz="2800" b="1" dirty="0">
              <a:latin typeface="Arial Narrow" panose="020B0606020202030204" pitchFamily="34" charset="0"/>
            </a:endParaRPr>
          </a:p>
          <a:p>
            <a:pPr algn="ctr"/>
            <a:r>
              <a:rPr lang="en-GB" sz="2800" b="1" dirty="0" smtClean="0">
                <a:latin typeface="Arial Narrow" panose="020B0606020202030204" pitchFamily="34" charset="0"/>
              </a:rPr>
              <a:t>Remember you can email any of your work for us to see at</a:t>
            </a:r>
          </a:p>
          <a:p>
            <a:pPr algn="ctr"/>
            <a:r>
              <a:rPr lang="en-GB" sz="2800" b="1" dirty="0" smtClean="0">
                <a:latin typeface="Arial Narrow" panose="020B0606020202030204" pitchFamily="34" charset="0"/>
              </a:rPr>
              <a:t>Year4@westfield.staffs.sch.uk </a:t>
            </a: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GB" sz="28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endParaRPr lang="en-GB" sz="28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GB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.</a:t>
            </a:r>
            <a:endParaRPr lang="en-GB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17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05952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use comprehension </a:t>
            </a:r>
            <a:r>
              <a:rPr kumimoji="0" lang="en-GB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skilss</a:t>
            </a: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answer question about a text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Read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Find the answers in the text.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Then write your answers in full sentences using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capital and a full stop.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Read question again then read your answer to see if it relates to the question.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Wednesday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English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288" y="774700"/>
            <a:ext cx="3714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 smtClean="0">
                <a:solidFill>
                  <a:srgbClr val="FF0000"/>
                </a:solidFill>
              </a:rPr>
              <a:t>English </a:t>
            </a:r>
            <a:endParaRPr lang="en-GB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b="1" dirty="0">
                <a:solidFill>
                  <a:srgbClr val="00B050"/>
                </a:solidFill>
              </a:rPr>
              <a:t>‘Amazing Aliens’</a:t>
            </a:r>
          </a:p>
          <a:p>
            <a:pPr lvl="0"/>
            <a:r>
              <a:rPr lang="en-GB" dirty="0" smtClean="0">
                <a:hlinkClick r:id="rId3"/>
              </a:rPr>
              <a:t>https://www.talk4writing.co.uk/wp-content/uploads/2020/04/Y4-Maria-Aliens.pdf</a:t>
            </a:r>
            <a:r>
              <a:rPr lang="en-GB" dirty="0" smtClean="0"/>
              <a:t> </a:t>
            </a:r>
            <a:endParaRPr lang="en-GB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Comprehension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of unit     p5/6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6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0014"/>
            <a:ext cx="115585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Wednesday    </a:t>
            </a: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Spelling </a:t>
            </a:r>
            <a:r>
              <a:rPr lang="en-GB" dirty="0">
                <a:hlinkClick r:id="rId2"/>
              </a:rPr>
              <a:t>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</a:t>
            </a:r>
            <a:r>
              <a:rPr lang="en-GB" dirty="0"/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Learning Objective-  To spell words from the statutory list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Steps to success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1.Use a dictionary to find the meaning of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2. Which word class does the word belong to? (see word mat)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Complete sentences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How many syllables does it have?  </a:t>
            </a: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omplete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activities on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sheet below the spelling sheet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 </a:t>
            </a:r>
            <a:r>
              <a:rPr lang="en-GB" b="1" dirty="0">
                <a:latin typeface="Century Gothic" panose="020B0502020202020204" pitchFamily="34" charset="0"/>
              </a:rPr>
              <a:t>syllable</a:t>
            </a:r>
            <a:r>
              <a:rPr lang="en-GB" dirty="0">
                <a:latin typeface="Century Gothic" panose="020B0502020202020204" pitchFamily="34" charset="0"/>
              </a:rPr>
              <a:t> is a single, unbroken sound of a spoken (or written) word.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usually contain a vowel and accompanying consonants. </a:t>
            </a:r>
            <a:r>
              <a:rPr lang="en-GB" dirty="0" smtClean="0">
                <a:latin typeface="Century Gothic" panose="020B0502020202020204" pitchFamily="34" charset="0"/>
              </a:rPr>
              <a:t> The </a:t>
            </a:r>
            <a:r>
              <a:rPr lang="en-GB" dirty="0">
                <a:latin typeface="Century Gothic" panose="020B0502020202020204" pitchFamily="34" charset="0"/>
              </a:rPr>
              <a:t>number of times you hear a vowel (a, e, </a:t>
            </a:r>
            <a:r>
              <a:rPr lang="en-GB" dirty="0" err="1">
                <a:latin typeface="Century Gothic" panose="020B0502020202020204" pitchFamily="34" charset="0"/>
              </a:rPr>
              <a:t>i</a:t>
            </a:r>
            <a:r>
              <a:rPr lang="en-GB" dirty="0">
                <a:latin typeface="Century Gothic" panose="020B0502020202020204" pitchFamily="34" charset="0"/>
              </a:rPr>
              <a:t> , o, u) in a word is equal to the number of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a word has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5. Spell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6. Edit the words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7. Write your own sentence with the word in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10" t="27930" r="25037" b="10742"/>
          <a:stretch/>
        </p:blipFill>
        <p:spPr>
          <a:xfrm>
            <a:off x="-1" y="100013"/>
            <a:ext cx="12087225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Century Gothic" panose="020B0502020202020204" pitchFamily="34" charset="0"/>
              </a:rPr>
              <a:t>Wednesday spelling activities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655" t="23521" r="33417" b="14638"/>
          <a:stretch/>
        </p:blipFill>
        <p:spPr>
          <a:xfrm>
            <a:off x="838200" y="1395663"/>
            <a:ext cx="9653336" cy="51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1" y="774700"/>
            <a:ext cx="587378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 explain why animals need different teeth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1.Watch the video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clip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</a:t>
            </a:r>
            <a:r>
              <a:rPr lang="en-GB" b="1" dirty="0">
                <a:latin typeface="Century Gothic" panose="020B0502020202020204" pitchFamily="34" charset="0"/>
              </a:rPr>
              <a:t>Explain </a:t>
            </a:r>
            <a:r>
              <a:rPr lang="en-GB" b="1" dirty="0" smtClean="0">
                <a:latin typeface="Century Gothic" panose="020B0502020202020204" pitchFamily="34" charset="0"/>
              </a:rPr>
              <a:t>herbivore, </a:t>
            </a:r>
            <a:r>
              <a:rPr lang="en-GB" b="1" dirty="0">
                <a:latin typeface="Century Gothic" panose="020B0502020202020204" pitchFamily="34" charset="0"/>
              </a:rPr>
              <a:t>carnivore and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Century Gothic" panose="020B0502020202020204" pitchFamily="34" charset="0"/>
              </a:rPr>
              <a:t>omnivore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Describe their teeth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4.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Explain why they need different teeth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791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Wednesday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Topic       Science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Watch the video</a:t>
            </a:r>
          </a:p>
          <a:p>
            <a:pPr>
              <a:defRPr/>
            </a:pPr>
            <a:r>
              <a:rPr lang="en-GB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en-GB" dirty="0" smtClean="0">
                <a:solidFill>
                  <a:schemeClr val="accent1"/>
                </a:solidFill>
                <a:hlinkClick r:id="rId3"/>
              </a:rPr>
              <a:t>www.youtube.com/watch?v=VejLXTsJrJc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GB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b="1" dirty="0" smtClean="0">
                <a:latin typeface="Century Gothic" panose="020B0502020202020204" pitchFamily="34" charset="0"/>
              </a:rPr>
              <a:t>Go through the slides and guess which animals the skulls belong to and whether it is a herbivore, carnivore or omnivore by linking the foods they eat to the types of teeth they have.</a:t>
            </a:r>
            <a:endParaRPr lang="en-GB" b="1" dirty="0">
              <a:latin typeface="Century Gothic" panose="020B0502020202020204" pitchFamily="34" charset="0"/>
            </a:endParaRPr>
          </a:p>
          <a:p>
            <a:pPr>
              <a:defRPr/>
            </a:pPr>
            <a:endParaRPr lang="en-GB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9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pic>
        <p:nvPicPr>
          <p:cNvPr id="3075" name="Picture 2" descr="http://images.clipart.com/thb/thb9/PH/5344_2004120013/001004_0524_00/19015429.thb.jpg?001004_0524_0028_n_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6" y="692150"/>
            <a:ext cx="2238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Comic Sans MS" panose="030F0702030302020204" pitchFamily="66" charset="0"/>
              </a:rPr>
              <a:t>	   Shark				Carnivore</a:t>
            </a:r>
          </a:p>
        </p:txBody>
      </p:sp>
      <p:sp>
        <p:nvSpPr>
          <p:cNvPr id="3077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3078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	   Goat					Herbivore</a:t>
            </a:r>
          </a:p>
        </p:txBody>
      </p:sp>
      <p:pic>
        <p:nvPicPr>
          <p:cNvPr id="4100" name="Picture 2" descr="http://th01.deviantart.net/fs30/200H/i/2008/139/9/8/Sheep_Skull_Mind_Matter_by_Mind_Ma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549275"/>
            <a:ext cx="4967288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4102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	   Human				Omnivore</a:t>
            </a:r>
          </a:p>
        </p:txBody>
      </p:sp>
      <p:pic>
        <p:nvPicPr>
          <p:cNvPr id="5124" name="Picture 2" descr="https://encrypted-tbn0.gstatic.com/images?q=tbn:ANd9GcQmKRWqI2K4Z9408kXRY9b3lQWYsmhhxAlfpVghkPrErygzEjs_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765175"/>
            <a:ext cx="48863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5126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	   Bear					Omnivore</a:t>
            </a:r>
          </a:p>
        </p:txBody>
      </p:sp>
      <p:pic>
        <p:nvPicPr>
          <p:cNvPr id="6148" name="Picture 2" descr="http://upload.wikimedia.org/wikipedia/commons/2/29/Bear_sk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425450"/>
            <a:ext cx="5445125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6150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	   Alligator				Carnivore</a:t>
            </a:r>
          </a:p>
        </p:txBody>
      </p:sp>
      <p:sp>
        <p:nvSpPr>
          <p:cNvPr id="7172" name="AutoShape 2" descr="data:image/jpeg;base64,/9j/4AAQSkZJRgABAQAAAQABAAD/2wCEAAkGBhISERQTEhQUFRMTFhUWFxgYFxYXGBcTGBcWGhgVFhsXHSYgGRonGhcXHzAgIycpOCwtGB8xNTAqOCYrLCkBCQoKDgwOGg8PGiwkHCQsLCwsKSwsKSwsLCwpKSwpKSwsLCwsLCwsLCwsLCwsKSwpLCwpLCwsLCwsLCwsKSwsKf/AABEIALcBEwMBIgACEQEDEQH/xAAcAAEAAgMBAQEAAAAAAAAAAAAABQYDBAcCAQj/xAA6EAABAwIEAwYEBQMFAAMAAAABAAIRAyEEBRIxBkFREyJhcYGRBzKhsRRCUsHRYvDxIzNykuEWJIL/xAAXAQEBAQEAAAAAAAAAAAAAAAAAAQID/8QAHREBAQEAAwEBAQEAAAAAAAAAAAERAiExQVESYf/aAAwDAQACEQMRAD8A4aiIgIiICIiAiIgIiICIiAiIgIiICIiAiIgIiICIpPLeGcXiD/o0Kr55hp0/9jYe6CMRXOh8IszcJ7FrfB1Rk/QlQGecM4nBuDcRSLNXymxaY6OaSDyt4ppiLREQEREBERAREQEREBERAREQEREBERAREQEREBERAREQERXzhP4U1cXTFWrUFFhuBp1PI6xI0zylBRWMJIABJNgBck+Cs2W/DfHVRqNPsm9ap0H/AKwXfRdgyjhfCYJkU2M1Af7jgHVLbnVv1sICy4iuazS1hMkQHEbDm6PJZvJrHI8R8PgyzsQ0v6NYSB5kuH2Vg4b+G2Ecxjq7qr3VHOa0NIa0lok8pEC5vzCt2C4LZLQ4vLn3uY3mJgbkCd+vrZMjwjcNqbRJALrgnUdQgHe0Cbm30Wdq5EZl/CGDwzZo4OTbvaZd/wBqhnksGbcbfhmtLqL2BxIYSGiSBcAEXA8Nlafx1TkbTudIh0xe3tG/hz0sfkNLEu1Yljajm2aSO8ADsy/yzB6pl/TZ+InA5/iKoOp7Wf0hrT72utrMckpY+h2GJZqBcHBzTpc1wkBzTyMEi8hS2GyiixtmU9TbEhrQft4f5W1hctZOw9L+/NJMLdcN4/8AhJ+AonEUq4fSBALKkNfe3dIs/faB6rnC/XWfcP08XQfh6ms03iDpjULggguBi7QuG8a/BfE4UuqYTViaAEmAO1ZvOpo+YDq32C1Kzjm6ItjA4btKgb1/ZaRrou/cJcHYOvIqYahUb2bBIYGnUectA5Sfa64zxhllPD47E0KJmnSqvY28wAdp5xt6IIdERAREQEREBERAREQEREBERAREQEX1rCTAEnoFN5bwbiqxEUywHm/u/Tc+yCDW5luUVsQ7TRpuefAWHmdh6rouT/DKjTIdXcarh+X5WTymLu9/RWZ+Bhoa0NZTEABo0t9vNE1R+H/h+GkPruY5091gcCwH+tw3v+UdN10LLnVI0s1DnYRaB1mOdvuvWFwgbAA/f08PJb7acW02tMTtsCY8f76rDWPD0pm/OZielp589vFSOHw4gaQCDJ6Tq2k9IJ22mb7rG57Wzq1SZvpdsZ2gbwfovFPNRTZq0veGibCNgJgfNebW5bhTP1db3bjvm4eG6pEmGw6Igcw0kncEwtHNuI8PhKbu2dJkwwCXuadu7MAGXXMC5uqzxrx0cLROm1YwKQtsRJJtcNnluT5rkNDG13VnVHF7nVPnc65PiZWbFlXzO/itiqjtNKKNPloA1R/U4+Qs0BRZ4nxJMmq4ze9x7GVD9neV9xZsAN+fksbXTIl6PGmNOrS9zgBcFodDW89pAHVZsLx7jmkBtU3IABvckAAT4wtfgXOWsrVKLmAh4FyYjTFoO+5U6/IcIK4eCQ1h1wT3CQRBnlBO22y3M+sX/EllPGeMe51HFYh9BzxDHBjdEzzcBceRVu4brYqk+KmIpVWw75Rc2kbxHsVT89qF9MMpsDy5zGsA/W42M8oE/wCFaeD+DR+HH4w1KuvVDBULaem3dcGw4jzN+imCs434UUcyGJxOELqTzVqGnqjsqpnvaREtBdMESPDpo8O/C2thw7tWh1d8NG5ZTabkzzNv4XcMqw7abOzbADdg0AAN5AAWAGwHQDovGcViKZLY1mzSRYOP5j5XPotQrQyHJm4ekQ3ncn9/KOXgvynnmO7bE160R2tWpUj/AJPLv3X6zxGJ0UHuds2mSf8A8skwvx+Vpl8REQEREBERAREQEVkyzgHFVgDDWA/qMH2AKtOC+ETAP9as4k/oAA+oJKmxccyRdrwvw/wdNsCk1/jUlzj477eAHVe//hWEu52Hpc9hG3QWCajiK3MBk9euYpU3v8QDA8zsF2jBcK4VpkYeiDExoBNj1PNTVDBtaIAjwA6W+6aOSZf8LcS+9V7KQ6Hvu9m2+qs2B+GGEZ85qVXQCZOlvoG33jnzV77Hbbc9Db+YTsOfTy36n326eaaITBZLRoiKNJjeUwAY5mRcqQ/Bz81p5X8JWb8QwbmT5Ha8xE+aPzOmBJJBE7hw2Hlt4qWj7+HG8TtE+Qif7/deG4U84i48pN9/D2Xt+aU/yuki8beXJY6mYEcvEcxvzPI+C1KljNRpAcwBcb8gPH+481m7cgtEuIM7Auj/AJHYepVfxOa06fzuBJcRpgHVrMgRvtbfYeC84XPP/uDC1ZoTTFQO1AuIdYAASB9dktiSVNZlmoo0y6tUpsaOrpn0gX91WafFja9QtpVNTZEuMwJ3ABu5QtT4kMbhmh2l+JpViHgtltVneaSCRAtBn0UNxFn2CxOmthQcJiB87YinV8ZZYOB8ADN9lm3W5Fk+IWQOcyjiKbdbWNcx5AktJdqa49AZIny6qigq7cA/ELU9tCsQCZAn5X/0+BV9flmDqlxNKmS2Jlg2P5vL+CsVuOMUgsdYnU6Gl0CTAJgX6bX+y7NiOCsJVZ3KTabo/LzVIzPLBgHuc92ljwBefmaSR9CUs+kqk5DiagqTSpUi+4JfqmSfO3RTuPwOJxtKiKLmF1RwDmt7og/mJJnSIMlY8mxBq4h3Ys1B7hLuQtf1ldQ4eyClhaXda0Hcxynfe8LUm9pbnTzwtwkzDNiXPLdPfgkAkAaWjeOZO5npIVkxWAqvaCKzKAMzrY2sBuQCCQBMDlI6ysLGCWPbyBAILgBP6odygbdSOa2MJiHhzS7mRLW95ukAmBqmbmdVj9lqxmV9y/KX0nUajanaBx7xZDWw4SHASRH/AB3BvMBbWeVT3Wj9Q+s/x9UrY4aQBvINiYkm9r+y8FmozOxnzsU4+nLxE/EHNexyvEOJg9k5g/5PGgfVy/Ly638ceJtRp4NvKKr/AKhrT9T7Lki1fWYIiKKIiICIiArr8OuHBVccRUEtYYYDzfzd6W9T4KlLqfAGOZ+DYJEtc4HzLiR9CFKLthGAbDbbp/lbQMX3JNp6/wDg+yhhmzG+PPoOXVQ+f8cMoOZq3BJgX9DHOJHqs4q6NpRJJvzMfS32WPs+uwIi+9v2P2VTp/EVhYxzmwypIBc6JgkXMWiI9VIYXixj3aYcDpk7OgeJBv8A+q4ifp04PhsbctrXWRrI32/ZQTM/BeGCS6G790XMXEAh1idvumZY2poc4ENDATvewkl/tP8Ad2CXrZg1o+ZsRudx4kdPZVTiji/8P2Ja0ObVcWazENA0zccrgx4Fa2LzAYnLK9dj4doqQLWgw6YG5AMT1C5tmHEL62Go4d21AnTHSI91R0XOM1fSrCk/ENa2rTL6bmtENeLFjri2xnoVXK3GVdtClWZXl4Ia9hYAJIdz5i2x8FTKmJc4NDiSG2E8h0Cx6jETbePHqplXp1zMMa44F1enXY51NrHloYGnS5wk2MTDp2XniOuBltWoyvVLwaf5mtbBe0EQ1okEE81zihnzm4d9AiQ4QDOw1A/t9VrOzSqaXZF57Ox0+WyTfpc+OiZpxPQ/AMdSA10qtGozYAkSCDzJ0lwVN4r4qfjarKrhpcymGeNi47jzUHPLkviTjhboiItI9MeQQQYIuD4rp/CHHHaBrahDazB3X+HNr43Yee8bx15cvdGs5jg5pIc0yCNwVLNWXH6Yy3MG1fl7rxu0kGDvFrEcwRYgghc54lxOIzSu6iIZhqT7u0w5z2yCL3JufL6LxwvxRWxNMAs0PZ3TVaY1tvaOoJJnlqPVW/LMGBpG08/FYmzpu5698N8P06DGhjQNO37nxKxcY8aUsvY22uq8S1gMW/U7eGz7qSzDN6eFpmpUc0AdevJcA4izl2KxFSs4/MbeDRsB/fNbjFTdX4o5gX6hUa0T8oaIjpe/1XTOE+JKuNohxbBO5BAvN+drzfr5rhAYei7Z8IMOH4Eh7e8yo6JH5XAEH3lW9ouVGmQGucQSTE8vECeZMBaXF/FNPB0HVXmXXa1okankWA/noCtvE1Qy7iQGybxpA6jewg9FwDjPid2NxDnSeyaSKbfD9R8Tv7DkpFRGPx9StUdVquLnvMkn+9uS10RVBERAREQEREBb2UZo6g/UJ0kEOAMSCFoog6Hl1ZmJZUYKjyXMDmS8tiN292JueaqGOzFxpDD1Bei52k84JMtdP0WjhcW+m4OY4ggyF6x+M7V5eRBdEx1iJWJK1bHipinOa1hPdZOkdJMn6qx5/n7KlTD1WGCGtLwORBuPvb+VV0WsR0D4gYdlNlKvh3lpeSwhpgRE2jkrFkXELKuHhlNg1Mg2vJEOBi+8rluIzdz6DaLr6HAtP9MER9llyHPnYZ/MsJuP3C53jy/npvjeO9sf4+tQFagHENcXNc3yME+BgKOUpxHiqdWualL5XhpPKHRB+yi10njF9ERFUEREBERAREQFt5ZgDWqBg57noOZWrCv3CeQmmxhcP9SqdR/ppN/kmPfopbiyLRw7ljabGhogAx6C5P291acO4AfWOsj/ACovDuAgC5uI/f6FbNOrEl2/X+PBTw9Vri3hXE46q1vaU6VBl7kuc53N2lvQWEkczzTKvhfg6ZHaF1dw/UdDP+rbn1K0eJeO6dBxp05q1RvcBrT0dG58B6lWjh/MH1qVN72aC5ocR0nZY21vIo+e8I9linEM0USZZG3kPALofCeF/DYWTYvOuOcQI+l/VeszwrKhY5+osp30gSXO6n+kdFW+M+NRh6ZDYNVwIaObf6zBsOg6/SyJbqJ+J3GMzhqTpLv90zs39A8+f/q5kvVSoXEucSSTJJ3JO5K8rowIiICIiAiIgIiICIiAiIgIiICIiAiIgIiICIpfh7IDizUY1wa9rNTQdnO/TPLzS3BEIrE3hofg/wAQHHtWVC19MxEB0QOjhuQtDDUGVKpMQwclNXEfTZJv/fgt7CZWSQeUiTBhsmJPgpTDcPvrF76LCW0xLoiw6gbm17LpHDmVDDAOouFXD1m98PDS6YAII/Mwg9LX6ysXk1iss4E7Gqxzy2q10dm9u02mQTIIn956WmjgdLnEc2tA8GiY/n1Kzvw7Q4BoAbMxcgDoJXqo767qyJrJTMQB/wClZgA60rSYCYA/wFu0sS1jYiZWrNmJLl1CYPgLCsqdpTpuc6Zl5NQNO8gRBPiVNnEtpskcpuS2bbu3j+7KMzjiVrGOkiBveLdN1zjP+OalYaaU02nc2BPtt7+yzI1atHFPxAZTltHvVDz73d8Tq+wAPlz5nicS6o4veS5zjJJ3JWJFtgREQEREBERAREQEREBERAREQEREBERAREQEREG3lVZrK1Nz2hzA4agRILZvIK6ZlvCraOKGIw7gKTmGWXMOMQG+G/kqjwdlNKqHl4Y/dj2Os5rSAWVaZ3mQWkeIXTsuY0RSMNDmQ2Pykch4RFlz5VvjFf4kyB1fD1zQ0gsdre0CC6R3n23Ngq5S4OezB08TrlpI7RsXY1xAa4dRcT5hXrJjVpVqgc0gB0SdnCJlv6h/KlsuwbWS1gIYSYEzAJnT5CYCTsvSOyXI2UKgqYdzwxzRqY47OGxFtj49PaSq0tFgGgGSYgAeQC23uDZ8PJRWLxXqVv8AnO2N15qvjZaZriYk+gla2KzJos5wb6gn6qCzTi1lMQHkG/dAEz1Jnf0CmriyVMyY0G8DnINz4lVDPeO9Msow437x2Hl1VWzXiGtXPedDegn69VGK4NjGY+pVMvcXH6ey10RVBERAREQEREBERAREQEREBERAREQEREBERARFa8nyajjcMGtiniaMiYtUYSSC+PbV4c7KW4smqtTplxgAk3sBOwk/RSGUZM+uZa3UGlpc3UGucyYcWzYxz6SFe8l4QZRNKo8tFalqkscdLwQY1hw3EkWibKVDaVCn3dAaCSGg2kmSfdZvJZxaeAwFLB095gu0EtAeQXEtDo3if8cpN2JZVDKlM7HvMJuDE2PMW+yrzMU+rVDjynSYDmagR3XjkCDHqt99doPdDWGBIEgengsTtvzpYBi9XQuPPaPfkslPGnSCHAHmN/QHqq6zEvbJEuHgDYeM+q1MTmTBJgz528RfuBdJcc7E7ic26AEjeRYDxPJQ+YZ6xomdEchAB9dwFWsy4sEaWiTeDbunp0hVnFY19Qy4+g2T08TObcUvf3aZgcyBE/uq+TO6+IrhoiIqgiIgIiICIiAiIgIiICIiAiIgIiICIiAiIgLcxWT1qYDnU3aXAEOHeaQejmyFpq38M8aiiwUqrO62wc2xiZh0b+al34sz60OHcBiBFSixtWm46ajJYZE7Oa7brPj5q+4HJ6DWudh2im9xh7blwI/K2+08rKNxecsce0oh0O0w4GIOxs0fX/C1qeYFr+0eT2gO7dNx/Vy9d1zvbcSNMNLYmXzqAbql4G9I6iL29FsMylvRzYhzS9wJB5tcy3utGpxFTdExqvsBM7yDzWN3FDG/qnmJaB9gVFTlFrAIY0CR3osN/Yb7LSxNEU77jrGx/cqtY7jYD/bBJ6mwHkJ38Sq/mHENaru4gdJK1lqdRYs14kayWghx6N5efKVWMZm9SpYmB0BP3K0ZRbxjRERVBERAREQEREBERAREQEREBERAREQEREBERAREQEREBERBuUs2qtbpDzAEDaQOk7xdfKuaVXbu8FqIhrKcU48yvBeeq8omLtEREQ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7173" name="Picture 4" descr="http://upload.wikimedia.org/wikipedia/commons/8/83/Alligator_Cr%C3%A2ne_et_Mandib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9" y="692150"/>
            <a:ext cx="4848225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7175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9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1" y="774700"/>
            <a:ext cx="59595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 make a whole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Listen to demonstration first</a:t>
            </a: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</a:t>
            </a:r>
            <a:r>
              <a:rPr lang="en-GB" b="1" noProof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Draw your place value chart ( see demonstration)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When dividing by 10, numbers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move one place to the right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When dividing by 100, numbers move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 places to the right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When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multiplying by 10, numbers move one place to the right</a:t>
            </a: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When multiplying by 100, numbers move 2 places to the right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827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Monday     Maths       lesson 1                      week beginning June 1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2020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2998" y="553383"/>
            <a:ext cx="42493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Week 1   </a:t>
            </a:r>
          </a:p>
          <a:p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b="1" dirty="0" smtClean="0">
                <a:solidFill>
                  <a:srgbClr val="FF0000"/>
                </a:solidFill>
              </a:rPr>
              <a:t>croll to the bottom and click on  summer week 1  Make a Whole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Demonstration    click on left hand side of page for demo before clicking on activity or answers ( see next slide)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lvl="0"/>
            <a:r>
              <a:rPr lang="en-GB" dirty="0" smtClean="0">
                <a:hlinkClick r:id="rId3"/>
              </a:rPr>
              <a:t>https://whiterosemaths.com/homelearning/year-4/</a:t>
            </a:r>
            <a:endParaRPr lang="en-GB" dirty="0" smtClean="0"/>
          </a:p>
          <a:p>
            <a:pPr lvl="0"/>
            <a:r>
              <a:rPr lang="en-GB" dirty="0" smtClean="0"/>
              <a:t>Week 1    lesson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dirty="0" smtClean="0">
                <a:hlinkClick r:id="rId4"/>
              </a:rPr>
              <a:t>https://wrm-13b48.kxcdn.com/wp-content/uploads/2020/homelearning/year-4/Lesson-1-Y4-Summer-Block-1-WO1-Make-a-whole-2020.pdf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sheet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en-GB" dirty="0" smtClean="0">
                <a:hlinkClick r:id="rId5"/>
              </a:rPr>
              <a:t>https://wrm-13b48.kxcdn.com/wp-content/uploads/2020/homelearning/year-4/Lesson-1-Y4-Summer-Block-1-ANS1-Make-a-whole-2020.pdf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74825" y="479742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Which animal’s teeth?	Herbivore, omnivore or carnivore?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74825" y="5591176"/>
            <a:ext cx="864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>
                <a:latin typeface="Comic Sans MS" panose="030F0702030302020204" pitchFamily="66" charset="0"/>
              </a:rPr>
              <a:t>	   Horse				Herbivore</a:t>
            </a:r>
          </a:p>
        </p:txBody>
      </p:sp>
      <p:sp>
        <p:nvSpPr>
          <p:cNvPr id="8196" name="AutoShape 2" descr="data:image/jpeg;base64,/9j/4AAQSkZJRgABAQAAAQABAAD/2wCEAAkGBxMTEhUUExQUFBQXGRcYGBYYGBcYFxgVFhcWFxcYFRUYHCggGBolHBcUITEhJSkrLi4uGB8zODMsNygtLisBCgoKDg0OFxAQGiwkHBwsLCwsLCwsKy4sLCwsLCwsLCwsLCwsLCwsLCwsLCwsKywsLCw3KywsNyssLCs3KysrK//AABEIAIoA6AMBIgACEQEDEQH/xAAcAAABBQEBAQAAAAAAAAAAAAAAAwQFBgcBAgj/xAA/EAABAwIDBAYIBQQABwEAAAABAAIRAwQSITEFBkFRByJhcYGREzJCUqGxwdEUIzPh8GJykqJTVGOCssLxJP/EABcBAQEBAQAAAAAAAAAAAAAAAAABAgP/xAAbEQEBAQEBAQEBAAAAAAAAAAAAAREhAjFREv/aAAwDAQACEQMRAD8Aw1CEIBCEIBCEIBCEIBCEIBCEIBCEIBCEIBdStrbPqODabXPcdA0En4K27O3Na0Yruph/6TILieTn6DwlNwUxC0Wg23pn8q1pZH25qOI5dbRXbZ272z7hgf8AhaeeuUQeOizPcvxbLGCIW/P3RsqRJda0cPskyQewk6FSezKtoDgo0aTDxDWNnLwV1Hzo20qESGPI5hpjzhJOaRkRBX1QLkmROnCfskbigKgh7WuHJwDvmFR8uIX0hcbmWTzLraiT2Nj/AMU0uNxLB2tq0drSR8ig+ekLZto9F1m4/lvrUuyQ4f7Cfiq1ddGTm4iLlpA50yD8HFNGfISlelhc5sgwSJGhgxIXUCSEIQCEIQCEIQCEIQCELoCDi7Cs+w9xLy5ghnomH2qnVkdjdStJ3d6NLa3h1X8+p/UIYD2M4+MoMh2TsC5uf0KL3j3gIaO9xy+KtFn0WXrvXNKn3uLj5ALaYawAAAAaACAO4JhcXsTmAgzy26KGN/WuSeymyP8AZxPyUrbbkWVPSkah4uqOLo7SBA+Cs1CX6kgfH9kvTtZ6okyVBW7ssoMDaLWsBn1QAcoiYGmuSqN6XOMlXjatqG1C0jUkARwECe3VQtbZsDNc/Uta83EJQog6q27o3IaHNc7CJEA6dbT4qvi0OLsU7b2OTXRAaddJPDPzWfE616q7G5bhwxJPs/fsSdtYUmy7C0OPFojshV03xpN5DynzSFTeZo1xDtLTHgV12OeVdmADkmV7tIMdhHrcu9Q2zttioAQRh5g/MnQZFR77z0tyXU2OLMgXgEtkDWe9L6JFrsHudiDiMiOzIpUvcXFsREZ8DPJVnbu1RRDA1tRz3cRAa0D33H5CSneytrNJcATLTBJzkj+FTRI3hcZyHeM1T9/L38PbOIOegynE48TnpqfBW2u/FmDmYaAXRmdSBzGaofTBRqfhqZa1pphxxn2mnLBHYZcFfqxkMriELSBCEIBCF7p0y4gNBJOgAknuAQeF1Wiw3TjrXD8H9DIc/wATo34p9b7coWh/Ip0QRxc01X+L+HhCn9LiH2PudeXGbKLmt99/Ub4TmfAK123RDXcJdXpt7mud9kozpWdGdFhPvAuA/wATPzVk3H3tuL2s5oY0U2iXOBMCfVGepOfkmmI6w6H6Q/Vr1H9jA1g8ziKt+ydz7S3j0VFod7x6zv8AJysRq8JM9n1Xio5wGbvIBVkngDdckg64n1fM/QLrtfqVxzFAyrtk5ud5wO5J0qYGcJzglJ1GoGZuAHGcpUlZVdC3M81G1aOZiZgfVSdnQwtA5BA8u7QOOIQeYIUFtOxDvVBnlEKfLsk1ua7aYJeYH80Siv22wSc3ZdnErxti8FEQwY3iBEjqTlJHxRtrbjy2GSwHwcfsFU696WBzsJcdTy71i2T41jrNselIcQMpl3EmYgjzUbtO+c7ITCd7I2YSyTPWJcfHP6pxcbJWLLXSZFRbbVQ4STh7/or/ALrX1aIDzhAb1eUyB8iq5c2kK3bh0HEPBGUDPz+6SbcqeviC25tMVHMaMQc+RhdlAJBBz4k/IJtY31RlZtHFLiTGI9QRhynzUHv+40toObLsIDJAPsxnHaoHaO16lV0zhaPVaOA7+JyWr42pPXG1Wd/NVjBkcWNxycQMJa7sz0gcinm9Vei5jbeo8NdXDgJEwDlizyyMLNd3C8021WOwmc4OWNsjrDt+qnd8NpNda0a7gSab4gRIxDMSeEtSW/Exme2dl1Laq+jUEOadeBHBzTxBXEtvDtl91WNR+WQa0aw0dvEoXVlFoQhAvZ25qPDQQJ4nT+disrNo0bRuGkA+p7Tj6x7CfYHYM+aqjXEaGESpZofX+16tX1nQPdbkP3TFLWlq+q9tOm0ve4wGjMkrX90OjClSirdkVXiCKY/Taf6uLz8FRSNzdwri+IeZpUJzqOHrdlMe136Lb9i7Ho2tIUaDcLRqTqTxLjxKXbXnJoho4DIRyHILuOBA0RDhhAC6YTJ9WASF7c+QIKBvWqYnCdAZ8eCcgnkmj9ROgK4++HNQOXkJpVMlIXF6AO3ko2rfPcYbl2/zIJqpNl0xkF5jt7UV95KbfVBd8FDC2JOeffmnFGxH/wAU6O1tv1n+qAz4leWUXvzeSe9L0rUAqQpUQBJUwUvbTC2rmYbAj45JhToGo8UxxOZUrtt+OsZIws8p4BSO5WzZaazhr6vdOqxm1rch5S2cGgDgE3urbKFPlibGlOq6Yypt9ZxnCndyyQHdpS21bUYSk9gNwAcM1nOtbxmnS9TjaL+1lM/BUpXzpmZ/+5rveos+BcqEujKf3T2uaNUNdnTeYI5E5T8lL74bRAoCjzeXCOQ5+aqWz6obUa52YBny0Xvad8az8Ry4ALOd1d4ZoQhaQIQlKFJz3BrQXOJgAZkk8gg8QpbYG71e7fhosJHF5yY3vd9NVdd3OjcS11y7FofRtyE8nO4juhads+1p0mhtNoY0aACB8EENufujRsWkjr1SOtUPyaPZCm61ScuHFKv7dE1rVQOfkiB9xCQqXR5ZRr2plf3OXV1B4pKneAiHKaqaaThE6/RewTATGldCBPLJL0LoRmUR4rudoFWtqitjESBOcax2K0Vq7ZC8kMdqpeqhrSi52RmOX3Uo20DdfJPaLANP3XaoAzJHn9UwN2W06wAnFOm3RNLjaVMavb3SDn4JGltI1BScxjiyoRDogQThkjUdyaJF1MSojbO2WUxBOfyUdv5tWtaWxfiwvNRrAG8iHkkE/wBozVB3a2LdbQcS4llGevVIJJnVrCfWcnaHu71zXvrktYIpYpe/XKcgDoCVstOgGMDQIACit3tkUrdgbTZhY0ZcyeJceJKl3OlJMLTavkkKRnNLVKYKSPVaFQheU8UDmm2DDA7U/czMFM6p6wlQZx00s/PtzzpR5OP3Wcq/9Mtebukz3KLf9iSqAtAQhCAQhCAWh9Fuw8RdcOGnVZ/7O+nmqDbUS97WN1cQB3lb1uzaspU202AmAAAMycv3UEu2mu/j6bQXFwga8VWttbbcZYOoJg5QTzAKp+0d7m0aVegyS6o1sOEQ1wOczxiFN/DF42pvgymMRhreEmP4VUdo9JQ0Y2e8H9lRbnajn0Qx0l2KZJ/meajkz9Xi6N35LnS5paOzPPuKuG69UXdMuJIlsgDIgtMETmsaVq3KNxL/AEReGgASP6pkBSzCdald7Me6g19F8OIjC7MYhJBmZHEJuyxqOp0KrakNe1oeMjDuJaeGfNRVKvd4PRNc4UxEeqHSCT62p1+C90Li5FA0SBDXFzSPWGcjMqB/WsqgrspvqjA7E1rmiHYi2WTwyz717sbGq4PAqj0jCJBHVLeztTC8/FVTTcYGAgyIBIA179F7pW9xie4FwxxiIcM+/knV4dV31g0uNUQKgY7CJ6pAIM9oJS+2aYpuYXGo5npGEgnVj5EdoBPHkmFDZ9yWvY4S1zgddY9WctRMJ+d2a1TCXPIw+OXLNOpw3ZWo0PxDHQ3AWuaSCZImYMawk7TadR9vSp0WOLmvc7FqA0nEPHv0U/bbrUwZfLyfe08lL29mymIa0Adn2Vnk1Xq+7X4vC68OMBweGjITBEGOGeinzSbTYGtAaAIDQIA8Es56TfnqtYyVYyBHcvIXmnWzz4wlHIEw3U8UwvJJaBzHw1T15TS2fjLXcpnv0RTkhRlRsu+CkqzoCZ2wmoO9QYv0oV8W0q/HDhb5NE/ElVRTm+zYv7mTP5rj5mfqoNaAhCEAhCEExuo0fiqeLQH9vqt22FctaHNaW4vSPyn+owJ4ZQvna3rljsTciPqrXsXe4tYGVHEFgAY7XL3Xcx8lmr9WC1s6lW+qWt+19AODvRuY4xiceq5r9HBQR6P7ptepSfTe4AHDUZmx3Ig8+Y1V42dvGKuHHD+QMEK52e12ZRHdySJdjBRuLtH/AJWp44R8ynWz+ju/qmDTbTHN72/Jslbw7aQOchN694CDDwCqM62f0V0mCa9Z1Q+6yGt8SZKt1rY0qTAymwNYMoA/maeWb3YfzXNLpPqzETlrxhccBmgQoim0xCeNt2HOFH16OeUpaiSgkm27I0StKgwcE0pVk4bVRDpuEcAlA9NPShKYpQe6j0g6ovbkk9iDw4oDkOakyUHpzksx8hNg0r1jg/NFdqvOKF2lSDZjKc14oPlxnUfIr3VfAUBVEpGxpn0hPIfNeTcnlIUbvNtkWtpWqaOcCGjjiIhvx+SDEN6bwVruvUGjqjo/tBgHyAUUuri0BCEIBCEIBdlcQgdWe0KlIyxxHZw8lZNm75vb+oD3j7KooUxdahR3wokSaoHfP2Q3eii4iKjSe8j5rL0JhraKW14Ek5c5ySlPb7eD2nxCxb0roiTHKSvCYNzG1xqlrfazTxzWIW+0arPVqOHj9CpO33prt1LX94g/6wp042entJp4j5J3Su1j9DfU+3S8Wn7qRtN/WN1DwORgp0asKzeGXiSnVKsOay8b+251Lh/2n6L2zfuhP6h/xd9k1Masxy9FoKzmhv5R/wCK3zj5hTez99KDvbb5/ZNMWv0Sa3FCE8s7llRoc0gg8ZXawBCqI2YXQ2V2q0A6rz6ZoGZARSROeIZOzHYQiu6BmvHp2kk5xlGRGmp7ky2htFoaZcABmdIEcyVAt6T2nZDgPqVkHSDvJ+Kq+jYZpUyYPBz9C7tA0HjzTzfDfY1QaVBxwGQ5+hI91vIdqoysHEIQqBCEIBCEIBCEIBCEIBCEIBCEIBCEIBCEIBCEIBdXEIJ3Ye9lza5U6hwe6cx4cleLPpTaQPSNIPGBlPgsqQg2J3SXbEamf7XKOr9I9DPCx58PrKy5CmC8bQ6Q3uH5bPF5yHcB91Wtp7dr1/1HnD7oyb5DXxUYhXAIQhAIQhAIQhAIQhB//9k=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8197" name="Picture 4" descr="http://research.amnh.org/paleontology/perissodactyl/f/environment/Horse-sk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052514"/>
            <a:ext cx="54006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8199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00214" y="5229226"/>
            <a:ext cx="89677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0070C0"/>
                </a:solidFill>
                <a:latin typeface="Comic Sans MS" panose="030F0702030302020204" pitchFamily="66" charset="0"/>
              </a:rPr>
              <a:t>Now explain why animals need different types of teeth.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>
              <a:latin typeface="Comic Sans MS" panose="030F0702030302020204" pitchFamily="66" charset="0"/>
            </a:endParaRPr>
          </a:p>
        </p:txBody>
      </p:sp>
      <p:sp>
        <p:nvSpPr>
          <p:cNvPr id="9219" name="AutoShape 2" descr="data:image/jpeg;base64,/9j/4AAQSkZJRgABAQAAAQABAAD/2wCEAAkGBxMTEhUUExQUFBQXGRcYGBYYGBcYFxgVFhcWFxcYFRUYHCggGBolHBcUITEhJSkrLi4uGB8zODMsNygtLisBCgoKDg0OFxAQGiwkHBwsLCwsLCwsKy4sLCwsLCwsLCwsLCwsLCwsLCwsLCwsKywsLCw3KywsNyssLCs3KysrK//AABEIAIoA6AMBIgACEQEDEQH/xAAcAAABBQEBAQAAAAAAAAAAAAAAAwQFBgcBAgj/xAA/EAABAwIDBAYIBQQABwEAAAABAAIRAwQSITEFBkFRByJhcYGREzJCUqGxwdEUIzPh8GJykqJTVGOCssLxJP/EABcBAQEBAQAAAAAAAAAAAAAAAAABAgP/xAAbEQEBAQEBAQEBAAAAAAAAAAAAAREhAjFREv/aAAwDAQACEQMRAD8Aw1CEIBCEIBCEIBCEIBCEIBCEIBCEIBCEIBdStrbPqODabXPcdA0En4K27O3Na0Yruph/6TILieTn6DwlNwUxC0Wg23pn8q1pZH25qOI5dbRXbZ272z7hgf8AhaeeuUQeOizPcvxbLGCIW/P3RsqRJda0cPskyQewk6FSezKtoDgo0aTDxDWNnLwV1Hzo20qESGPI5hpjzhJOaRkRBX1QLkmROnCfskbigKgh7WuHJwDvmFR8uIX0hcbmWTzLraiT2Nj/AMU0uNxLB2tq0drSR8ig+ekLZto9F1m4/lvrUuyQ4f7Cfiq1ddGTm4iLlpA50yD8HFNGfISlelhc5sgwSJGhgxIXUCSEIQCEIQCEIQCEIQCELoCDi7Cs+w9xLy5ghnomH2qnVkdjdStJ3d6NLa3h1X8+p/UIYD2M4+MoMh2TsC5uf0KL3j3gIaO9xy+KtFn0WXrvXNKn3uLj5ALaYawAAAAaACAO4JhcXsTmAgzy26KGN/WuSeymyP8AZxPyUrbbkWVPSkah4uqOLo7SBA+Cs1CX6kgfH9kvTtZ6okyVBW7ssoMDaLWsBn1QAcoiYGmuSqN6XOMlXjatqG1C0jUkARwECe3VQtbZsDNc/Uta83EJQog6q27o3IaHNc7CJEA6dbT4qvi0OLsU7b2OTXRAaddJPDPzWfE616q7G5bhwxJPs/fsSdtYUmy7C0OPFojshV03xpN5DynzSFTeZo1xDtLTHgV12OeVdmADkmV7tIMdhHrcu9Q2zttioAQRh5g/MnQZFR77z0tyXU2OLMgXgEtkDWe9L6JFrsHudiDiMiOzIpUvcXFsREZ8DPJVnbu1RRDA1tRz3cRAa0D33H5CSneytrNJcATLTBJzkj+FTRI3hcZyHeM1T9/L38PbOIOegynE48TnpqfBW2u/FmDmYaAXRmdSBzGaofTBRqfhqZa1pphxxn2mnLBHYZcFfqxkMriELSBCEIBCF7p0y4gNBJOgAknuAQeF1Wiw3TjrXD8H9DIc/wATo34p9b7coWh/Ip0QRxc01X+L+HhCn9LiH2PudeXGbKLmt99/Ub4TmfAK123RDXcJdXpt7mud9kozpWdGdFhPvAuA/wATPzVk3H3tuL2s5oY0U2iXOBMCfVGepOfkmmI6w6H6Q/Vr1H9jA1g8ziKt+ydz7S3j0VFod7x6zv8AJysRq8JM9n1Xio5wGbvIBVkngDdckg64n1fM/QLrtfqVxzFAyrtk5ud5wO5J0qYGcJzglJ1GoGZuAHGcpUlZVdC3M81G1aOZiZgfVSdnQwtA5BA8u7QOOIQeYIUFtOxDvVBnlEKfLsk1ua7aYJeYH80Siv22wSc3ZdnErxti8FEQwY3iBEjqTlJHxRtrbjy2GSwHwcfsFU696WBzsJcdTy71i2T41jrNselIcQMpl3EmYgjzUbtO+c7ITCd7I2YSyTPWJcfHP6pxcbJWLLXSZFRbbVQ4STh7/or/ALrX1aIDzhAb1eUyB8iq5c2kK3bh0HEPBGUDPz+6SbcqeviC25tMVHMaMQc+RhdlAJBBz4k/IJtY31RlZtHFLiTGI9QRhynzUHv+40toObLsIDJAPsxnHaoHaO16lV0zhaPVaOA7+JyWr42pPXG1Wd/NVjBkcWNxycQMJa7sz0gcinm9Vei5jbeo8NdXDgJEwDlizyyMLNd3C8021WOwmc4OWNsjrDt+qnd8NpNda0a7gSab4gRIxDMSeEtSW/Exme2dl1Laq+jUEOadeBHBzTxBXEtvDtl91WNR+WQa0aw0dvEoXVlFoQhAvZ25qPDQQJ4nT+disrNo0bRuGkA+p7Tj6x7CfYHYM+aqjXEaGESpZofX+16tX1nQPdbkP3TFLWlq+q9tOm0ve4wGjMkrX90OjClSirdkVXiCKY/Taf6uLz8FRSNzdwri+IeZpUJzqOHrdlMe136Lb9i7Ho2tIUaDcLRqTqTxLjxKXbXnJoho4DIRyHILuOBA0RDhhAC6YTJ9WASF7c+QIKBvWqYnCdAZ8eCcgnkmj9ROgK4++HNQOXkJpVMlIXF6AO3ko2rfPcYbl2/zIJqpNl0xkF5jt7UV95KbfVBd8FDC2JOeffmnFGxH/wAU6O1tv1n+qAz4leWUXvzeSe9L0rUAqQpUQBJUwUvbTC2rmYbAj45JhToGo8UxxOZUrtt+OsZIws8p4BSO5WzZaazhr6vdOqxm1rch5S2cGgDgE3urbKFPlibGlOq6Yypt9ZxnCndyyQHdpS21bUYSk9gNwAcM1nOtbxmnS9TjaL+1lM/BUpXzpmZ/+5rveos+BcqEujKf3T2uaNUNdnTeYI5E5T8lL74bRAoCjzeXCOQ5+aqWz6obUa52YBny0Xvad8az8Ry4ALOd1d4ZoQhaQIQlKFJz3BrQXOJgAZkk8gg8QpbYG71e7fhosJHF5yY3vd9NVdd3OjcS11y7FofRtyE8nO4juhads+1p0mhtNoY0aACB8EENufujRsWkjr1SOtUPyaPZCm61ScuHFKv7dE1rVQOfkiB9xCQqXR5ZRr2plf3OXV1B4pKneAiHKaqaaThE6/RewTATGldCBPLJL0LoRmUR4rudoFWtqitjESBOcax2K0Vq7ZC8kMdqpeqhrSi52RmOX3Uo20DdfJPaLANP3XaoAzJHn9UwN2W06wAnFOm3RNLjaVMavb3SDn4JGltI1BScxjiyoRDogQThkjUdyaJF1MSojbO2WUxBOfyUdv5tWtaWxfiwvNRrAG8iHkkE/wBozVB3a2LdbQcS4llGevVIJJnVrCfWcnaHu71zXvrktYIpYpe/XKcgDoCVstOgGMDQIACit3tkUrdgbTZhY0ZcyeJceJKl3OlJMLTavkkKRnNLVKYKSPVaFQheU8UDmm2DDA7U/czMFM6p6wlQZx00s/PtzzpR5OP3Wcq/9Mtebukz3KLf9iSqAtAQhCAQhCAWh9Fuw8RdcOGnVZ/7O+nmqDbUS97WN1cQB3lb1uzaspU202AmAAAMycv3UEu2mu/j6bQXFwga8VWttbbcZYOoJg5QTzAKp+0d7m0aVegyS6o1sOEQ1wOczxiFN/DF42pvgymMRhreEmP4VUdo9JQ0Y2e8H9lRbnajn0Qx0l2KZJ/meajkz9Xi6N35LnS5paOzPPuKuG69UXdMuJIlsgDIgtMETmsaVq3KNxL/AEReGgASP6pkBSzCdald7Me6g19F8OIjC7MYhJBmZHEJuyxqOp0KrakNe1oeMjDuJaeGfNRVKvd4PRNc4UxEeqHSCT62p1+C90Li5FA0SBDXFzSPWGcjMqB/WsqgrspvqjA7E1rmiHYi2WTwyz717sbGq4PAqj0jCJBHVLeztTC8/FVTTcYGAgyIBIA179F7pW9xie4FwxxiIcM+/knV4dV31g0uNUQKgY7CJ6pAIM9oJS+2aYpuYXGo5npGEgnVj5EdoBPHkmFDZ9yWvY4S1zgddY9WctRMJ+d2a1TCXPIw+OXLNOpw3ZWo0PxDHQ3AWuaSCZImYMawk7TadR9vSp0WOLmvc7FqA0nEPHv0U/bbrUwZfLyfe08lL29mymIa0Adn2Vnk1Xq+7X4vC68OMBweGjITBEGOGeinzSbTYGtAaAIDQIA8Es56TfnqtYyVYyBHcvIXmnWzz4wlHIEw3U8UwvJJaBzHw1T15TS2fjLXcpnv0RTkhRlRsu+CkqzoCZ2wmoO9QYv0oV8W0q/HDhb5NE/ElVRTm+zYv7mTP5rj5mfqoNaAhCEAhCEExuo0fiqeLQH9vqt22FctaHNaW4vSPyn+owJ4ZQvna3rljsTciPqrXsXe4tYGVHEFgAY7XL3Xcx8lmr9WC1s6lW+qWt+19AODvRuY4xiceq5r9HBQR6P7ptepSfTe4AHDUZmx3Ig8+Y1V42dvGKuHHD+QMEK52e12ZRHdySJdjBRuLtH/AJWp44R8ynWz+ju/qmDTbTHN72/Jslbw7aQOchN694CDDwCqM62f0V0mCa9Z1Q+6yGt8SZKt1rY0qTAymwNYMoA/maeWb3YfzXNLpPqzETlrxhccBmgQoim0xCeNt2HOFH16OeUpaiSgkm27I0StKgwcE0pVk4bVRDpuEcAlA9NPShKYpQe6j0g6ovbkk9iDw4oDkOakyUHpzksx8hNg0r1jg/NFdqvOKF2lSDZjKc14oPlxnUfIr3VfAUBVEpGxpn0hPIfNeTcnlIUbvNtkWtpWqaOcCGjjiIhvx+SDEN6bwVruvUGjqjo/tBgHyAUUuri0BCEIBCEIBdlcQgdWe0KlIyxxHZw8lZNm75vb+oD3j7KooUxdahR3wokSaoHfP2Q3eii4iKjSe8j5rL0JhraKW14Ek5c5ySlPb7eD2nxCxb0roiTHKSvCYNzG1xqlrfazTxzWIW+0arPVqOHj9CpO33prt1LX94g/6wp042entJp4j5J3Su1j9DfU+3S8Wn7qRtN/WN1DwORgp0asKzeGXiSnVKsOay8b+251Lh/2n6L2zfuhP6h/xd9k1Masxy9FoKzmhv5R/wCK3zj5hTez99KDvbb5/ZNMWv0Sa3FCE8s7llRoc0gg8ZXawBCqI2YXQ2V2q0A6rz6ZoGZARSROeIZOzHYQiu6BmvHp2kk5xlGRGmp7ky2htFoaZcABmdIEcyVAt6T2nZDgPqVkHSDvJ+Kq+jYZpUyYPBz9C7tA0HjzTzfDfY1QaVBxwGQ5+hI91vIdqoysHEIQqBCEIBCEIBCEIBCEIBCEIBCEIBCEIBCEIBCEIBdXEIJ3Ye9lza5U6hwe6cx4cleLPpTaQPSNIPGBlPgsqQg2J3SXbEamf7XKOr9I9DPCx58PrKy5CmC8bQ6Q3uH5bPF5yHcB91Wtp7dr1/1HnD7oyb5DXxUYhXAIQhAIQhAIQhAIQhB//9k="/>
          <p:cNvSpPr>
            <a:spLocks noChangeAspect="1" noChangeArrowheads="1"/>
          </p:cNvSpPr>
          <p:nvPr/>
        </p:nvSpPr>
        <p:spPr bwMode="auto">
          <a:xfrm>
            <a:off x="1700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9220" name="Picture 4" descr="http://research.amnh.org/paleontology/perissodactyl/f/environment/Horse-sk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052514"/>
            <a:ext cx="5400675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38"/>
          <p:cNvSpPr>
            <a:spLocks noChangeArrowheads="1"/>
          </p:cNvSpPr>
          <p:nvPr/>
        </p:nvSpPr>
        <p:spPr bwMode="auto">
          <a:xfrm>
            <a:off x="4943476" y="6669088"/>
            <a:ext cx="22590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© SaveTeachersSundays.com 2013</a:t>
            </a:r>
            <a:endParaRPr lang="en-GB" altLang="en-US" sz="1000">
              <a:latin typeface="Comic Sans MS" panose="030F0702030302020204" pitchFamily="66" charset="0"/>
            </a:endParaRPr>
          </a:p>
        </p:txBody>
      </p:sp>
      <p:sp>
        <p:nvSpPr>
          <p:cNvPr id="9222" name="Rectangle 39"/>
          <p:cNvSpPr>
            <a:spLocks noChangeArrowheads="1"/>
          </p:cNvSpPr>
          <p:nvPr/>
        </p:nvSpPr>
        <p:spPr bwMode="auto">
          <a:xfrm>
            <a:off x="8942388" y="6669089"/>
            <a:ext cx="16303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mic Sans MS" panose="030F0702030302020204" pitchFamily="66" charset="0"/>
              </a:rPr>
              <a:t>Images © clipart.com 2013</a:t>
            </a:r>
            <a:endParaRPr lang="en-GB" altLang="en-US" sz="9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2424113" y="1052513"/>
            <a:ext cx="1079500" cy="2305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03838" y="3141663"/>
            <a:ext cx="647700" cy="2087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6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1" y="774700"/>
            <a:ext cx="58737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Order decimals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Watch demonstration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Look at the numbers on place value grid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What number is represented in each place value grid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Then write the numbers in order.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 ascending , smallest to largest or descending numbers,  largest to smallest)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4. Solve problems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5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Check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49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Thursday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Maths       lesson 4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Demonstration    click on left hand side of page for demo before clicking on activity or answers ( see next slide)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://whiterosemaths.com/homelearning/year-4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dirty="0" smtClean="0">
                <a:hlinkClick r:id="rId4"/>
              </a:rPr>
              <a:t>https://wrm-13b48.kxcdn.com/wp-content/uploads/2020/homelearning/year-4/Lesson-4-Y4-Summer-Block-1-WO4-Order-decimals-2020.pdf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sheet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en-GB" dirty="0" smtClean="0">
                <a:hlinkClick r:id="rId5"/>
              </a:rPr>
              <a:t>https://wrm-13b48.kxcdn.com/wp-content/uploads/2020/homelearning/year-4/Lesson-4-Y4-Summer-Block-1-ANS4-Order-decimals-2020.pdf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4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3913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 two adjectives to describe the alien, remembering to put a comma in between the two adjectives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Read instructions.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Write 2 adjectives.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Make sure there is a comma between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them.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</a:t>
            </a: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Use different adjectives every time.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Extension – write sentences using your adjectives.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Thursday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English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288" y="774700"/>
            <a:ext cx="3714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 smtClean="0">
                <a:solidFill>
                  <a:srgbClr val="FF0000"/>
                </a:solidFill>
              </a:rPr>
              <a:t>English </a:t>
            </a:r>
            <a:endParaRPr lang="en-GB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b="1" dirty="0">
                <a:solidFill>
                  <a:srgbClr val="00B050"/>
                </a:solidFill>
              </a:rPr>
              <a:t>‘Amazing Aliens’</a:t>
            </a:r>
          </a:p>
          <a:p>
            <a:pPr lvl="0"/>
            <a:r>
              <a:rPr lang="en-GB" dirty="0" smtClean="0">
                <a:hlinkClick r:id="rId3"/>
              </a:rPr>
              <a:t>https://www.talk4writing.co.uk/wp-content/uploads/2020/04/Y4-Maria-Aliens.pdf</a:t>
            </a:r>
            <a:r>
              <a:rPr lang="en-GB" dirty="0" smtClean="0"/>
              <a:t> </a:t>
            </a:r>
            <a:endParaRPr lang="en-GB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Adjective Game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of unit  p 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5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0014"/>
            <a:ext cx="115585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Thursday   </a:t>
            </a: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Spelling </a:t>
            </a:r>
            <a:r>
              <a:rPr lang="en-GB" dirty="0">
                <a:hlinkClick r:id="rId2"/>
              </a:rPr>
              <a:t>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</a:t>
            </a:r>
            <a:r>
              <a:rPr lang="en-GB" dirty="0"/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Learning Objective-  To spell words from the statutory list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Steps to success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1.Use a dictionary to find the meaning of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2. Which word class does the word belong to? (see word mat)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Complete sentences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How many syllables does it have?  </a:t>
            </a: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omplete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activities on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sheet below the spelling sheet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 </a:t>
            </a:r>
            <a:r>
              <a:rPr lang="en-GB" b="1" dirty="0">
                <a:latin typeface="Century Gothic" panose="020B0502020202020204" pitchFamily="34" charset="0"/>
              </a:rPr>
              <a:t>syllable</a:t>
            </a:r>
            <a:r>
              <a:rPr lang="en-GB" dirty="0">
                <a:latin typeface="Century Gothic" panose="020B0502020202020204" pitchFamily="34" charset="0"/>
              </a:rPr>
              <a:t> is a single, unbroken sound of a spoken (or written) word.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usually contain a vowel and accompanying consonants. </a:t>
            </a:r>
            <a:r>
              <a:rPr lang="en-GB" dirty="0" smtClean="0">
                <a:latin typeface="Century Gothic" panose="020B0502020202020204" pitchFamily="34" charset="0"/>
              </a:rPr>
              <a:t> The </a:t>
            </a:r>
            <a:r>
              <a:rPr lang="en-GB" dirty="0">
                <a:latin typeface="Century Gothic" panose="020B0502020202020204" pitchFamily="34" charset="0"/>
              </a:rPr>
              <a:t>number of times you hear a vowel (a, e, </a:t>
            </a:r>
            <a:r>
              <a:rPr lang="en-GB" dirty="0" err="1">
                <a:latin typeface="Century Gothic" panose="020B0502020202020204" pitchFamily="34" charset="0"/>
              </a:rPr>
              <a:t>i</a:t>
            </a:r>
            <a:r>
              <a:rPr lang="en-GB" dirty="0">
                <a:latin typeface="Century Gothic" panose="020B0502020202020204" pitchFamily="34" charset="0"/>
              </a:rPr>
              <a:t> , o, u) in a word is equal to the number of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a word has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5. Spell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6. Edit the words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7. Write your own sentence with the word in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10" t="27930" r="25037" b="10742"/>
          <a:stretch/>
        </p:blipFill>
        <p:spPr>
          <a:xfrm>
            <a:off x="-1" y="100013"/>
            <a:ext cx="12087225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Century Gothic" panose="020B0502020202020204" pitchFamily="34" charset="0"/>
              </a:rPr>
              <a:t>Thursday  spelling activities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394" t="22862" r="33417" b="13980"/>
          <a:stretch/>
        </p:blipFill>
        <p:spPr>
          <a:xfrm>
            <a:off x="360947" y="1299411"/>
            <a:ext cx="10992853" cy="55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807195"/>
            <a:ext cx="63913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altLang="en-U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 To think how different liquids can cause tooth decay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Thursday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Topic       Science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9890" y="2966636"/>
            <a:ext cx="57178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GB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Steps to Success</a:t>
            </a:r>
            <a:r>
              <a:rPr lang="en-GB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</a:p>
          <a:p>
            <a:r>
              <a:rPr lang="en-GB" altLang="en-US" b="1" dirty="0" smtClean="0">
                <a:solidFill>
                  <a:schemeClr val="accent6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To </a:t>
            </a:r>
            <a:r>
              <a:rPr lang="en-GB" alt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ask scientific questions and choose a scientific enquiry to answer them. </a:t>
            </a:r>
          </a:p>
          <a:p>
            <a:r>
              <a:rPr lang="en-GB" altLang="en-US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To </a:t>
            </a:r>
            <a:r>
              <a:rPr lang="en-GB" alt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create an enquiry or test</a:t>
            </a:r>
            <a:r>
              <a:rPr lang="en-GB" altLang="en-US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Sassoon Infant Rg"/>
                <a:cs typeface="Sassoon Infant Rg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alt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To set </a:t>
            </a:r>
            <a:r>
              <a:rPr lang="en-GB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up a simple enquiry with support.</a:t>
            </a:r>
          </a:p>
          <a:p>
            <a:pPr>
              <a:lnSpc>
                <a:spcPct val="100000"/>
              </a:lnSpc>
            </a:pPr>
            <a:r>
              <a:rPr lang="en-GB" altLang="en-US" b="1" dirty="0" smtClean="0">
                <a:latin typeface="Century Gothic" panose="020B0502020202020204" pitchFamily="34" charset="0"/>
              </a:rPr>
              <a:t>To </a:t>
            </a:r>
            <a:r>
              <a:rPr lang="en-GB" altLang="en-US" b="1" dirty="0">
                <a:latin typeface="Century Gothic" panose="020B0502020202020204" pitchFamily="34" charset="0"/>
              </a:rPr>
              <a:t>make predictions and suggest equipment.</a:t>
            </a:r>
          </a:p>
          <a:p>
            <a:pPr>
              <a:lnSpc>
                <a:spcPct val="100000"/>
              </a:lnSpc>
            </a:pPr>
            <a:r>
              <a:rPr lang="en-GB" altLang="en-US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To </a:t>
            </a:r>
            <a:r>
              <a:rPr lang="en-GB" altLang="en-US" b="1" dirty="0">
                <a:solidFill>
                  <a:schemeClr val="accent6"/>
                </a:solidFill>
                <a:latin typeface="Century Gothic" panose="020B0502020202020204" pitchFamily="34" charset="0"/>
              </a:rPr>
              <a:t>give clear instructions to perform a test.</a:t>
            </a:r>
          </a:p>
          <a:p>
            <a:endParaRPr lang="en-GB" altLang="en-US" b="1" dirty="0">
              <a:latin typeface="Century Gothic" panose="020B0502020202020204" pitchFamily="34" charset="0"/>
              <a:ea typeface="Sassoon Infant Rg"/>
              <a:cs typeface="Sassoon Infant Rg"/>
            </a:endParaRPr>
          </a:p>
          <a:p>
            <a:pPr lvl="0" defTabSz="457200"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7611" y="913199"/>
            <a:ext cx="4017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 through the power point questions and set up your own scientific enquiry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7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442201" y="1590675"/>
            <a:ext cx="2454275" cy="4438650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 w="57150">
            <a:solidFill>
              <a:srgbClr val="FFD5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301875" y="1590675"/>
            <a:ext cx="4908550" cy="4438650"/>
          </a:xfrm>
          <a:prstGeom prst="roundRect">
            <a:avLst>
              <a:gd name="adj" fmla="val 2464"/>
            </a:avLst>
          </a:prstGeom>
          <a:solidFill>
            <a:schemeClr val="bg1"/>
          </a:solidFill>
          <a:ln w="57150">
            <a:solidFill>
              <a:srgbClr val="FC6F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Tooth Decay</a:t>
            </a:r>
            <a:endParaRPr lang="en-GB" altLang="en-US" dirty="0"/>
          </a:p>
        </p:txBody>
      </p:sp>
      <p:pic>
        <p:nvPicPr>
          <p:cNvPr id="10245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909763"/>
            <a:ext cx="39116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7664451" y="2025651"/>
            <a:ext cx="20097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Discuss the following questions with your talk partner: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What is tooth decay?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What causes tooth decay?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  <a:latin typeface="Sassoon Infant Md" pitchFamily="50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itchFamily="50" charset="0"/>
              </a:rPr>
              <a:t>How do you know?</a:t>
            </a:r>
          </a:p>
        </p:txBody>
      </p:sp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2201864" y="6124575"/>
            <a:ext cx="7654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chemeClr val="tx1"/>
                </a:solidFill>
                <a:latin typeface="BPreplay"/>
              </a:rPr>
              <a:t>Image courtesy of BruceBlaus (@Wikipedia.com) - granted under creative commons licence – attribution </a:t>
            </a:r>
          </a:p>
        </p:txBody>
      </p:sp>
    </p:spTree>
    <p:extLst>
      <p:ext uri="{BB962C8B-B14F-4D97-AF65-F5344CB8AC3E}">
        <p14:creationId xmlns:p14="http://schemas.microsoft.com/office/powerpoint/2010/main" val="12621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984376"/>
            <a:ext cx="7508875" cy="4168775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Questions!</a:t>
            </a:r>
            <a:endParaRPr lang="en-GB" altLang="en-US" dirty="0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763964" y="1447800"/>
            <a:ext cx="47085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400"/>
              <a:t>Scientific Enquiry</a:t>
            </a:r>
            <a:endParaRPr lang="en-GB" altLang="en-US" sz="2400">
              <a:latin typeface="Sassoon Infant Md" pitchFamily="50" charset="0"/>
            </a:endParaRPr>
          </a:p>
        </p:txBody>
      </p:sp>
      <p:pic>
        <p:nvPicPr>
          <p:cNvPr id="122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0"/>
          <a:stretch>
            <a:fillRect/>
          </a:stretch>
        </p:blipFill>
        <p:spPr bwMode="auto">
          <a:xfrm>
            <a:off x="2825750" y="2522538"/>
            <a:ext cx="33401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6359526" y="3098801"/>
            <a:ext cx="32369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Sassoon Infant Md" pitchFamily="50" charset="0"/>
              </a:rPr>
              <a:t>Why do scientists </a:t>
            </a:r>
            <a:br>
              <a:rPr lang="en-GB" altLang="en-US" sz="2400">
                <a:solidFill>
                  <a:schemeClr val="bg1"/>
                </a:solidFill>
                <a:latin typeface="Sassoon Infant Md" pitchFamily="50" charset="0"/>
              </a:rPr>
            </a:br>
            <a:r>
              <a:rPr lang="en-GB" altLang="en-US" sz="2400">
                <a:solidFill>
                  <a:schemeClr val="bg1"/>
                </a:solidFill>
                <a:latin typeface="Sassoon Infant Md" pitchFamily="50" charset="0"/>
              </a:rPr>
              <a:t>ask questions?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bg1"/>
              </a:solidFill>
              <a:latin typeface="Sassoon Infant Md" pitchFamily="50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Sassoon Infant Md" pitchFamily="50" charset="0"/>
              </a:rPr>
              <a:t>Why do they carry out enquiries and tests?</a:t>
            </a:r>
          </a:p>
        </p:txBody>
      </p:sp>
      <p:pic>
        <p:nvPicPr>
          <p:cNvPr id="1229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2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83" t="25391" r="29759" b="12110"/>
          <a:stretch/>
        </p:blipFill>
        <p:spPr>
          <a:xfrm>
            <a:off x="871537" y="857249"/>
            <a:ext cx="8386764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4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/>
              <a:t>Scientific or Not?</a:t>
            </a:r>
            <a:endParaRPr lang="en-GB" altLang="en-US" dirty="0"/>
          </a:p>
        </p:txBody>
      </p:sp>
      <p:graphicFrame>
        <p:nvGraphicFramePr>
          <p:cNvPr id="7" name="Content Placeholder 2"/>
          <p:cNvGraphicFramePr>
            <a:graphicFrameLocks noGrp="1"/>
          </p:cNvGraphicFramePr>
          <p:nvPr>
            <p:ph idx="1"/>
          </p:nvPr>
        </p:nvGraphicFramePr>
        <p:xfrm>
          <a:off x="2332038" y="2166939"/>
          <a:ext cx="7526338" cy="210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1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Scientific Questions</a:t>
                      </a:r>
                    </a:p>
                  </a:txBody>
                  <a:tcPr marL="91449" marR="91449" marT="45727" marB="45727" anchor="ctr">
                    <a:lnL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Non-Scientific Questions</a:t>
                      </a:r>
                    </a:p>
                  </a:txBody>
                  <a:tcPr marL="91449" marR="91449" marT="45727" marB="45727" anchor="ctr">
                    <a:lnL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622">
                <a:tc>
                  <a:txBody>
                    <a:bodyPr/>
                    <a:lstStyle/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  <a:p>
                      <a:endParaRPr lang="en-GB" sz="1800" i="0" dirty="0"/>
                    </a:p>
                  </a:txBody>
                  <a:tcPr marL="91449" marR="91449" marT="45727" marB="45727">
                    <a:lnL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49" marR="91449" marT="45727" marB="45727">
                    <a:lnL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C6F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0" name="Rectangle 1"/>
          <p:cNvSpPr>
            <a:spLocks noChangeArrowheads="1"/>
          </p:cNvSpPr>
          <p:nvPr/>
        </p:nvSpPr>
        <p:spPr bwMode="auto">
          <a:xfrm>
            <a:off x="2286000" y="1420813"/>
            <a:ext cx="7581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Categorise the questions based on whether they are scientific questions that can be tested or whether they are non-scientific questions: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2311400" y="436245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Does eating fruit keep you healthy?</a:t>
            </a:r>
          </a:p>
        </p:txBody>
      </p:sp>
      <p:sp>
        <p:nvSpPr>
          <p:cNvPr id="14352" name="TextBox 10"/>
          <p:cNvSpPr txBox="1">
            <a:spLocks noChangeArrowheads="1"/>
          </p:cNvSpPr>
          <p:nvPr/>
        </p:nvSpPr>
        <p:spPr bwMode="auto">
          <a:xfrm>
            <a:off x="2311400" y="4837113"/>
            <a:ext cx="2382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time is dinner?</a:t>
            </a:r>
          </a:p>
        </p:txBody>
      </p:sp>
      <p:sp>
        <p:nvSpPr>
          <p:cNvPr id="14353" name="TextBox 11"/>
          <p:cNvSpPr txBox="1">
            <a:spLocks noChangeArrowheads="1"/>
          </p:cNvSpPr>
          <p:nvPr/>
        </p:nvSpPr>
        <p:spPr bwMode="auto">
          <a:xfrm>
            <a:off x="2311400" y="5310189"/>
            <a:ext cx="267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open the lid?</a:t>
            </a:r>
          </a:p>
        </p:txBody>
      </p:sp>
      <p:sp>
        <p:nvSpPr>
          <p:cNvPr id="14354" name="TextBox 12"/>
          <p:cNvSpPr txBox="1">
            <a:spLocks noChangeArrowheads="1"/>
          </p:cNvSpPr>
          <p:nvPr/>
        </p:nvSpPr>
        <p:spPr bwMode="auto">
          <a:xfrm>
            <a:off x="6257926" y="4837113"/>
            <a:ext cx="40306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Does water always boil when heated?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6257926" y="4362450"/>
            <a:ext cx="403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much sleep do rabbits need?</a:t>
            </a:r>
          </a:p>
        </p:txBody>
      </p:sp>
      <p:sp>
        <p:nvSpPr>
          <p:cNvPr id="14356" name="TextBox 14"/>
          <p:cNvSpPr txBox="1">
            <a:spLocks noChangeArrowheads="1"/>
          </p:cNvSpPr>
          <p:nvPr/>
        </p:nvSpPr>
        <p:spPr bwMode="auto">
          <a:xfrm>
            <a:off x="6257926" y="5310189"/>
            <a:ext cx="4030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should I do my homework?</a:t>
            </a:r>
          </a:p>
        </p:txBody>
      </p:sp>
      <p:sp>
        <p:nvSpPr>
          <p:cNvPr id="14357" name="TextBox 15"/>
          <p:cNvSpPr txBox="1">
            <a:spLocks noChangeArrowheads="1"/>
          </p:cNvSpPr>
          <p:nvPr/>
        </p:nvSpPr>
        <p:spPr bwMode="auto">
          <a:xfrm>
            <a:off x="2311400" y="5784850"/>
            <a:ext cx="403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Does sound travel through walls?</a:t>
            </a:r>
          </a:p>
        </p:txBody>
      </p:sp>
      <p:sp>
        <p:nvSpPr>
          <p:cNvPr id="14358" name="TextBox 16"/>
          <p:cNvSpPr txBox="1">
            <a:spLocks noChangeArrowheads="1"/>
          </p:cNvSpPr>
          <p:nvPr/>
        </p:nvSpPr>
        <p:spPr bwMode="auto">
          <a:xfrm>
            <a:off x="6257926" y="5784850"/>
            <a:ext cx="4030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plants need soil to grow?</a:t>
            </a:r>
          </a:p>
        </p:txBody>
      </p:sp>
      <p:pic>
        <p:nvPicPr>
          <p:cNvPr id="1435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9" y="2225675"/>
            <a:ext cx="27638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301875" y="1984376"/>
            <a:ext cx="4578350" cy="4168775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844551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Creating Scientific </a:t>
            </a:r>
            <a:br>
              <a:rPr lang="en-GB" dirty="0"/>
            </a:br>
            <a:r>
              <a:rPr lang="en-GB" dirty="0"/>
              <a:t>Questions</a:t>
            </a:r>
            <a:endParaRPr lang="en-GB" altLang="en-US" dirty="0"/>
          </a:p>
        </p:txBody>
      </p:sp>
      <p:pic>
        <p:nvPicPr>
          <p:cNvPr id="16389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9688" y="2363788"/>
            <a:ext cx="41148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Sassoon Infant Rg" panose="02000503030000020003" pitchFamily="50" charset="0"/>
              </a:rPr>
              <a:t>Now we need to generate some scientific questions about tooth decay.</a:t>
            </a:r>
          </a:p>
          <a:p>
            <a:pPr>
              <a:defRPr/>
            </a:pPr>
            <a:endParaRPr lang="en-GB" dirty="0">
              <a:latin typeface="Sassoon Infant Rg" panose="02000503030000020003" pitchFamily="50" charset="0"/>
            </a:endParaRPr>
          </a:p>
          <a:p>
            <a:pPr>
              <a:defRPr/>
            </a:pPr>
            <a:r>
              <a:rPr lang="en-GB" dirty="0">
                <a:latin typeface="Sassoon Infant Rg" panose="02000503030000020003" pitchFamily="50" charset="0"/>
              </a:rPr>
              <a:t>Remember we need to be able to test them so…</a:t>
            </a:r>
          </a:p>
          <a:p>
            <a:pPr>
              <a:defRPr/>
            </a:pPr>
            <a:endParaRPr lang="en-GB" dirty="0">
              <a:latin typeface="Sassoon Infant Rg" panose="0200050303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pitchFamily="50" charset="0"/>
              </a:rPr>
              <a:t>think about the equipment you would need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Sassoon Infant Rg" panose="02000503030000020003" pitchFamily="50" charset="0"/>
              </a:rPr>
              <a:t>think about how the test would need to be carried out</a:t>
            </a:r>
          </a:p>
          <a:p>
            <a:pPr algn="ctr">
              <a:defRPr/>
            </a:pPr>
            <a:endParaRPr lang="en-GB" dirty="0">
              <a:latin typeface="Sassoon Infant Rg" panose="02000503030000020003" pitchFamily="50" charset="0"/>
            </a:endParaRPr>
          </a:p>
          <a:p>
            <a:pPr algn="ctr">
              <a:defRPr/>
            </a:pPr>
            <a:r>
              <a:rPr lang="en-GB" dirty="0">
                <a:latin typeface="Sassoon Infant Md" panose="02000603050000020003" pitchFamily="50" charset="0"/>
              </a:rPr>
              <a:t>OUR SCIENTIFIC QUESTIONS:</a:t>
            </a:r>
          </a:p>
        </p:txBody>
      </p:sp>
      <p:sp>
        <p:nvSpPr>
          <p:cNvPr id="16391" name="TextBox 3"/>
          <p:cNvSpPr txBox="1">
            <a:spLocks noChangeArrowheads="1"/>
          </p:cNvSpPr>
          <p:nvPr/>
        </p:nvSpPr>
        <p:spPr bwMode="auto">
          <a:xfrm>
            <a:off x="7831139" y="2625726"/>
            <a:ext cx="1857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9900" b="1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16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576388"/>
            <a:ext cx="7508875" cy="4576762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Types of Enquiries</a:t>
            </a:r>
            <a:endParaRPr lang="en-GB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600325" y="1822450"/>
            <a:ext cx="3371850" cy="418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900" dirty="0">
                <a:solidFill>
                  <a:schemeClr val="bg1"/>
                </a:solidFill>
              </a:rPr>
              <a:t>What types of scientific enquiries are there? </a:t>
            </a:r>
          </a:p>
          <a:p>
            <a:pPr algn="ctr">
              <a:defRPr/>
            </a:pPr>
            <a:endParaRPr lang="en-GB" sz="19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900" dirty="0">
                <a:solidFill>
                  <a:schemeClr val="bg1"/>
                </a:solidFill>
              </a:rPr>
              <a:t>Can you give examples of scientific enquiries or tests you have done?</a:t>
            </a:r>
          </a:p>
          <a:p>
            <a:pPr algn="ctr">
              <a:defRPr/>
            </a:pPr>
            <a:endParaRPr lang="en-GB" sz="19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900" dirty="0">
                <a:solidFill>
                  <a:schemeClr val="bg1"/>
                </a:solidFill>
              </a:rPr>
              <a:t>How would you know what type of enquiry to choose?</a:t>
            </a:r>
          </a:p>
          <a:p>
            <a:pPr algn="ctr">
              <a:defRPr/>
            </a:pPr>
            <a:endParaRPr lang="en-GB" sz="19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1900" dirty="0">
                <a:solidFill>
                  <a:schemeClr val="bg1"/>
                </a:solidFill>
              </a:rPr>
              <a:t>We are going to look at some examples of questions and the kind of enquiries we could use to answer them.</a:t>
            </a:r>
          </a:p>
        </p:txBody>
      </p:sp>
      <p:pic>
        <p:nvPicPr>
          <p:cNvPr id="18437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70"/>
          <a:stretch>
            <a:fillRect/>
          </a:stretch>
        </p:blipFill>
        <p:spPr bwMode="auto">
          <a:xfrm>
            <a:off x="6532564" y="1822451"/>
            <a:ext cx="257333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Practical Enquiries</a:t>
            </a:r>
            <a:endParaRPr lang="en-GB" alt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idx="1"/>
          </p:nvPr>
        </p:nvSpPr>
        <p:spPr>
          <a:xfrm>
            <a:off x="2095500" y="1144588"/>
            <a:ext cx="7734300" cy="59991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1600" dirty="0"/>
              <a:t>A simple practical enquiry is when you want to just observe what happens.</a:t>
            </a:r>
          </a:p>
          <a:p>
            <a:pPr marL="0" indent="0">
              <a:buNone/>
              <a:defRPr/>
            </a:pPr>
            <a:r>
              <a:rPr lang="en-GB" sz="1600" dirty="0"/>
              <a:t>So if I want to answer the question:</a:t>
            </a:r>
          </a:p>
          <a:p>
            <a:pPr marL="0" indent="0">
              <a:buNone/>
              <a:defRPr/>
            </a:pPr>
            <a:r>
              <a:rPr lang="en-GB" sz="1600" dirty="0">
                <a:latin typeface="Sassoon Infant Md" panose="02000603050000020003" pitchFamily="50" charset="0"/>
              </a:rPr>
              <a:t>Question:</a:t>
            </a:r>
          </a:p>
          <a:p>
            <a:pPr marL="0" indent="0">
              <a:buNone/>
              <a:defRPr/>
            </a:pPr>
            <a:r>
              <a:rPr lang="en-GB" sz="1600" dirty="0"/>
              <a:t>What effect does water have on chewing gum?</a:t>
            </a:r>
          </a:p>
          <a:p>
            <a:pPr marL="0" indent="0">
              <a:buNone/>
              <a:defRPr/>
            </a:pPr>
            <a:r>
              <a:rPr lang="en-GB" sz="1600" dirty="0"/>
              <a:t>A simple practical enquiry would involve:</a:t>
            </a:r>
          </a:p>
          <a:p>
            <a:pPr>
              <a:defRPr/>
            </a:pPr>
            <a:r>
              <a:rPr lang="en-GB" sz="1600" dirty="0"/>
              <a:t>Placing the chewing gum in some form of liquid – for example water.</a:t>
            </a:r>
          </a:p>
          <a:p>
            <a:pPr>
              <a:defRPr/>
            </a:pPr>
            <a:r>
              <a:rPr lang="en-GB" sz="1600" dirty="0"/>
              <a:t>Observing what happens to the chewing gum (</a:t>
            </a:r>
            <a:r>
              <a:rPr lang="en-GB" sz="1600" dirty="0">
                <a:solidFill>
                  <a:srgbClr val="7030A0"/>
                </a:solidFill>
              </a:rPr>
              <a:t>does it change colour, grow/shrink, change shape</a:t>
            </a:r>
            <a:r>
              <a:rPr lang="en-GB" sz="1600" dirty="0"/>
              <a:t>) either immediately or over time (</a:t>
            </a:r>
            <a:r>
              <a:rPr lang="en-GB" sz="1600" dirty="0">
                <a:solidFill>
                  <a:srgbClr val="7030A0"/>
                </a:solidFill>
              </a:rPr>
              <a:t>what would be sensible time intervals?)</a:t>
            </a:r>
            <a:r>
              <a:rPr lang="en-GB" sz="1600" dirty="0"/>
              <a:t>.</a:t>
            </a:r>
          </a:p>
          <a:p>
            <a:pPr marL="0" indent="0">
              <a:buNone/>
              <a:defRPr/>
            </a:pPr>
            <a:r>
              <a:rPr lang="en-GB" sz="1600" dirty="0"/>
              <a:t>In this enquiry I would need:</a:t>
            </a:r>
          </a:p>
          <a:p>
            <a:pPr>
              <a:defRPr/>
            </a:pPr>
            <a:r>
              <a:rPr lang="en-GB" sz="1600" dirty="0"/>
              <a:t>Chewing gum</a:t>
            </a:r>
          </a:p>
          <a:p>
            <a:pPr>
              <a:defRPr/>
            </a:pPr>
            <a:r>
              <a:rPr lang="en-GB" sz="1600" dirty="0"/>
              <a:t>A container</a:t>
            </a:r>
          </a:p>
          <a:p>
            <a:pPr>
              <a:defRPr/>
            </a:pPr>
            <a:r>
              <a:rPr lang="en-GB" sz="1600" dirty="0"/>
              <a:t>Water </a:t>
            </a:r>
          </a:p>
          <a:p>
            <a:pPr>
              <a:defRPr/>
            </a:pPr>
            <a:r>
              <a:rPr lang="en-GB" sz="1600" dirty="0"/>
              <a:t>A timer/clock (way to measure time)</a:t>
            </a:r>
          </a:p>
          <a:p>
            <a:pPr>
              <a:defRPr/>
            </a:pPr>
            <a:r>
              <a:rPr lang="en-GB" sz="1600" dirty="0"/>
              <a:t>A table to record my observations. 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1" y="4552950"/>
            <a:ext cx="6842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185150" y="4613276"/>
          <a:ext cx="1568450" cy="785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751">
                <a:tc>
                  <a:txBody>
                    <a:bodyPr/>
                    <a:lstStyle/>
                    <a:p>
                      <a:r>
                        <a:rPr lang="en-GB" sz="1200" dirty="0"/>
                        <a:t>Time</a:t>
                      </a:r>
                    </a:p>
                  </a:txBody>
                  <a:tcPr marL="91398" marR="91398" marT="45792" marB="45792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Observation</a:t>
                      </a:r>
                    </a:p>
                  </a:txBody>
                  <a:tcPr marL="91398" marR="91398" marT="45792" marB="457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324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398" marR="91398" marT="45792" marB="45792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91398" marR="91398" marT="45792" marB="457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738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398" marR="91398" marT="45792" marB="45792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398" marR="91398" marT="45792" marB="4579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49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9" y="4656138"/>
            <a:ext cx="5286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4656138"/>
            <a:ext cx="2174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533900"/>
            <a:ext cx="11049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2" name="TextBox 23"/>
          <p:cNvSpPr txBox="1">
            <a:spLocks noChangeArrowheads="1"/>
          </p:cNvSpPr>
          <p:nvPr/>
        </p:nvSpPr>
        <p:spPr bwMode="auto">
          <a:xfrm flipH="1">
            <a:off x="7307263" y="2030413"/>
            <a:ext cx="250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21A6F9"/>
                </a:solidFill>
              </a:rPr>
              <a:t>NOTE: This is a very specific question.</a:t>
            </a:r>
          </a:p>
        </p:txBody>
      </p:sp>
    </p:spTree>
    <p:extLst>
      <p:ext uri="{BB962C8B-B14F-4D97-AF65-F5344CB8AC3E}">
        <p14:creationId xmlns:p14="http://schemas.microsoft.com/office/powerpoint/2010/main" val="4389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531938"/>
            <a:ext cx="7508875" cy="3867150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38451" y="1951038"/>
            <a:ext cx="6564313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In the practical enquiry we are interested in the observation and what happens as we are not sure what the results will be.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conduct comparative or fair tests we want to test the particular effect of something.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>
                <a:solidFill>
                  <a:schemeClr val="tx1"/>
                </a:solidFill>
              </a:rPr>
              <a:t>You might ask - Question: Do different liquids affect the colour of chewing gum?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93901" y="577850"/>
            <a:ext cx="8196263" cy="10112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8366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514476"/>
            <a:ext cx="7508875" cy="26765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</a:rPr>
              <a:t>Variables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470151" y="1603375"/>
            <a:ext cx="683101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variable you are testing is the thing you </a:t>
            </a:r>
            <a:r>
              <a:rPr lang="en-GB" altLang="en-US" sz="2000" b="1">
                <a:solidFill>
                  <a:schemeClr val="tx1"/>
                </a:solidFill>
              </a:rPr>
              <a:t>change </a:t>
            </a:r>
            <a:r>
              <a:rPr lang="en-GB" altLang="en-US" sz="2000">
                <a:solidFill>
                  <a:schemeClr val="tx1"/>
                </a:solidFill>
              </a:rPr>
              <a:t>every time you carry out the test.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In the comparative and fair tests we will look at this, it will be the liquids.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I want to change the </a:t>
            </a:r>
            <a:r>
              <a:rPr lang="en-GB" altLang="en-US" sz="2000" b="1">
                <a:solidFill>
                  <a:schemeClr val="tx1"/>
                </a:solidFill>
              </a:rPr>
              <a:t>liquids</a:t>
            </a:r>
            <a:r>
              <a:rPr lang="en-GB" altLang="en-US" sz="2000">
                <a:solidFill>
                  <a:srgbClr val="C00000"/>
                </a:solidFill>
              </a:rPr>
              <a:t> </a:t>
            </a:r>
            <a:r>
              <a:rPr lang="en-GB" altLang="en-US" sz="2000">
                <a:solidFill>
                  <a:schemeClr val="tx1"/>
                </a:solidFill>
              </a:rPr>
              <a:t>to see if different</a:t>
            </a:r>
            <a:r>
              <a:rPr lang="en-GB" altLang="en-US" sz="2000">
                <a:solidFill>
                  <a:srgbClr val="C00000"/>
                </a:solidFill>
              </a:rPr>
              <a:t> </a:t>
            </a:r>
            <a:r>
              <a:rPr lang="en-GB" altLang="en-US" sz="2000" b="1">
                <a:solidFill>
                  <a:schemeClr val="tx1"/>
                </a:solidFill>
              </a:rPr>
              <a:t>types of liquids </a:t>
            </a:r>
            <a:r>
              <a:rPr lang="en-GB" altLang="en-US" sz="2000">
                <a:solidFill>
                  <a:schemeClr val="tx1"/>
                </a:solidFill>
              </a:rPr>
              <a:t>have a particular effect on the chewing gum.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01876" y="4416425"/>
            <a:ext cx="7508875" cy="1684338"/>
          </a:xfrm>
          <a:prstGeom prst="roundRect">
            <a:avLst>
              <a:gd name="adj" fmla="val 6987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4648200"/>
            <a:ext cx="820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4594225"/>
            <a:ext cx="75723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1" y="4594226"/>
            <a:ext cx="5381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4519613"/>
            <a:ext cx="61118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4799014"/>
            <a:ext cx="77311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344614"/>
            <a:ext cx="7508875" cy="48212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rgbClr val="00B050"/>
                </a:solidFill>
              </a:rPr>
              <a:t>Variables</a:t>
            </a:r>
            <a:endParaRPr lang="en-GB" altLang="en-US" dirty="0">
              <a:solidFill>
                <a:srgbClr val="00B050"/>
              </a:solidFill>
            </a:endParaRP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2570163" y="1582738"/>
            <a:ext cx="69723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When you are carrying out a fair test, you need to change only one thing. All other variables should be kept the same so that they don’t affect your results.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my tests I want to know if liquids change the colour of chewing gum but if I use different containers to put the liquid in or put the containers in different parts of the room then it could be the </a:t>
            </a:r>
            <a:r>
              <a:rPr lang="en-GB" altLang="en-US" u="sng">
                <a:solidFill>
                  <a:schemeClr val="tx1"/>
                </a:solidFill>
              </a:rPr>
              <a:t>material of the containers</a:t>
            </a:r>
            <a:r>
              <a:rPr lang="en-GB" altLang="en-US">
                <a:solidFill>
                  <a:schemeClr val="tx1"/>
                </a:solidFill>
              </a:rPr>
              <a:t> that has the effect or the </a:t>
            </a:r>
            <a:r>
              <a:rPr lang="en-GB" altLang="en-US" u="sng">
                <a:solidFill>
                  <a:schemeClr val="tx1"/>
                </a:solidFill>
              </a:rPr>
              <a:t>place in the room,</a:t>
            </a:r>
            <a:r>
              <a:rPr lang="en-GB" altLang="en-US">
                <a:solidFill>
                  <a:schemeClr val="tx1"/>
                </a:solidFill>
              </a:rPr>
              <a:t> not the liquid. These differences would mean I was testing lots of types of variables when I just want to test one type - liquid.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That’s why we have to </a:t>
            </a:r>
            <a:r>
              <a:rPr lang="en-GB" altLang="en-US" b="1">
                <a:solidFill>
                  <a:schemeClr val="tx1"/>
                </a:solidFill>
              </a:rPr>
              <a:t>keep some things the same </a:t>
            </a:r>
            <a:r>
              <a:rPr lang="en-GB" altLang="en-US">
                <a:solidFill>
                  <a:schemeClr val="tx1"/>
                </a:solidFill>
              </a:rPr>
              <a:t>throughout so that we know what is having the effect.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3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01876" y="1514476"/>
            <a:ext cx="7508875" cy="28225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>
                <a:solidFill>
                  <a:srgbClr val="00B050"/>
                </a:solidFill>
              </a:rPr>
              <a:t>Variables</a:t>
            </a:r>
            <a:endParaRPr lang="en-GB" altLang="en-US" dirty="0"/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2570164" y="1625600"/>
            <a:ext cx="63531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/>
                <a:ea typeface="Sassoon Infant Rg"/>
                <a:cs typeface="Sassoon Infant Rg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my tests I would want the following things to be the same: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Containers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Where I place the containers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amount of liquid in each container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time between each observation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type of chewing gum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amount of chewing gum in each container.</a:t>
            </a:r>
          </a:p>
        </p:txBody>
      </p:sp>
    </p:spTree>
    <p:extLst>
      <p:ext uri="{BB962C8B-B14F-4D97-AF65-F5344CB8AC3E}">
        <p14:creationId xmlns:p14="http://schemas.microsoft.com/office/powerpoint/2010/main" val="1073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Carrying Out Fair and </a:t>
            </a:r>
            <a:br>
              <a:rPr lang="en-GB" dirty="0"/>
            </a:br>
            <a:r>
              <a:rPr lang="en-GB" dirty="0"/>
              <a:t>Comparative Tests</a:t>
            </a:r>
            <a:endParaRPr lang="en-GB" altLang="en-US" dirty="0"/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268664"/>
            <a:ext cx="4587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3268664"/>
            <a:ext cx="4587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3268664"/>
            <a:ext cx="4587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2695575" y="3556001"/>
            <a:ext cx="1746250" cy="93663"/>
            <a:chOff x="1171908" y="3555894"/>
            <a:chExt cx="1746588" cy="92997"/>
          </a:xfrm>
        </p:grpSpPr>
        <p:sp>
          <p:nvSpPr>
            <p:cNvPr id="6" name="Rectangle 5"/>
            <p:cNvSpPr/>
            <p:nvPr/>
          </p:nvSpPr>
          <p:spPr>
            <a:xfrm rot="4088916">
              <a:off x="2016123" y="2733908"/>
              <a:ext cx="80387" cy="17243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17511084" flipH="1">
              <a:off x="1993894" y="2746518"/>
              <a:ext cx="80387" cy="172435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3072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114800"/>
            <a:ext cx="4587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4114800"/>
            <a:ext cx="45878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9" y="4114800"/>
            <a:ext cx="4587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0" name="Group 7"/>
          <p:cNvGrpSpPr>
            <a:grpSpLocks/>
          </p:cNvGrpSpPr>
          <p:nvPr/>
        </p:nvGrpSpPr>
        <p:grpSpPr bwMode="auto">
          <a:xfrm rot="20704035">
            <a:off x="3151188" y="4251325"/>
            <a:ext cx="1027112" cy="444500"/>
            <a:chOff x="1683491" y="4307187"/>
            <a:chExt cx="1028147" cy="444149"/>
          </a:xfrm>
        </p:grpSpPr>
        <p:sp>
          <p:nvSpPr>
            <p:cNvPr id="31" name="Rectangle 30"/>
            <p:cNvSpPr/>
            <p:nvPr/>
          </p:nvSpPr>
          <p:spPr>
            <a:xfrm rot="3999382" flipH="1">
              <a:off x="2135117" y="4001703"/>
              <a:ext cx="157039" cy="996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rot="9217111" flipH="1">
              <a:off x="1683464" y="4306871"/>
              <a:ext cx="174801" cy="44414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7415213" y="4808538"/>
          <a:ext cx="2562226" cy="1344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2384">
                <a:tc>
                  <a:txBody>
                    <a:bodyPr/>
                    <a:lstStyle/>
                    <a:p>
                      <a:r>
                        <a:rPr lang="en-GB" sz="1000" dirty="0"/>
                        <a:t>Liquid</a:t>
                      </a:r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Observation after</a:t>
                      </a:r>
                      <a:r>
                        <a:rPr lang="en-GB" sz="1000" baseline="0" dirty="0"/>
                        <a:t> 1 day.</a:t>
                      </a:r>
                      <a:endParaRPr lang="en-GB" sz="1000" dirty="0"/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Observation after 2 days.</a:t>
                      </a:r>
                    </a:p>
                  </a:txBody>
                  <a:tcPr marL="91409" marR="91409" marT="45701" marB="457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92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91409" marR="91409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6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/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91409" marR="91409" marT="45701" marB="457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7C98D0D-DD7B-427F-8FC1-AF765CE3D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088" y="1454151"/>
            <a:ext cx="7746502" cy="5011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Question: Do different liquids affect the colour of chewing gum? 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                          	Liquids (milk, water, orange juice)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               		Colour 	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                             	Containers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Where I place the containers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The amount of liquid in each container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The time between each observation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The type of chewing gum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The amount of chewing gum in each container.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GB" dirty="0">
                <a:solidFill>
                  <a:schemeClr val="tx1"/>
                </a:solidFill>
              </a:rPr>
              <a:t>			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dirty="0">
                <a:solidFill>
                  <a:schemeClr val="tx1"/>
                </a:solidFill>
              </a:rPr>
              <a:t>Record observations at regular intervals of time.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dirty="0">
                <a:solidFill>
                  <a:schemeClr val="tx1"/>
                </a:solidFill>
              </a:rPr>
              <a:t>Compare the results from different liquids.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arenR"/>
              <a:defRPr/>
            </a:pPr>
            <a:r>
              <a:rPr lang="en-GB" dirty="0">
                <a:solidFill>
                  <a:schemeClr val="tx1"/>
                </a:solidFill>
              </a:rPr>
              <a:t>Spot patterns. 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391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Using and applying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Friday Math Challenge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Most suitable questions for year 4 are 1,2,3,4,5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3315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Friday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Maths       lesson 5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1899" y="774700"/>
            <a:ext cx="42493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Demonstration    click on left hand side of page for demo before clicking on activity or answers ( see next slide)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://whiterosemaths.com/homelearning/year-4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/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lvl="0"/>
            <a:r>
              <a:rPr lang="en-GB" dirty="0" smtClean="0">
                <a:hlinkClick r:id="rId4"/>
              </a:rPr>
              <a:t>https://wrm-13b48.kxcdn.com/wp-content/uploads/2020/04/Family-Challenge-Friday-24th.pdf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Answer sheet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lvl="0"/>
            <a:r>
              <a:rPr lang="en-GB" dirty="0" smtClean="0">
                <a:hlinkClick r:id="rId5"/>
              </a:rPr>
              <a:t>https://wrm-13b48.kxcdn.com/wp-content/uploads/2020/04/Answers-Week-1.pdf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7760" t="30858" r="30967" b="20508"/>
          <a:stretch/>
        </p:blipFill>
        <p:spPr>
          <a:xfrm>
            <a:off x="669890" y="3313856"/>
            <a:ext cx="6102386" cy="30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39130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u="sng" noProof="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Read story and know definition of words</a:t>
            </a: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Listen to/read the story.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Read the definitions of the words.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Look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 the pictures and decide which picture goes with each word.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Complete alien word game.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(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example on p. 5)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6. Check 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26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Monday     English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288" y="774700"/>
            <a:ext cx="3714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‘Amazing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Aliens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</a:p>
          <a:p>
            <a:pPr lvl="0"/>
            <a:r>
              <a:rPr lang="en-GB" dirty="0" smtClean="0">
                <a:hlinkClick r:id="rId3"/>
              </a:rPr>
              <a:t>https://www.talk4writing.co.uk/wp-content/uploads/2020/04/Y4-Maria-Aliens.pdf</a:t>
            </a:r>
            <a:r>
              <a:rPr lang="en-GB" dirty="0" smtClean="0"/>
              <a:t> 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above link and follow all demonstrations and activities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of unit  1-5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2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21350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Write</a:t>
            </a:r>
            <a:r>
              <a:rPr kumimoji="0" lang="en-GB" b="1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grammatically correct sentences using different sentence starters</a:t>
            </a:r>
          </a:p>
          <a:p>
            <a:pPr lvl="0" defTabSz="457200">
              <a:defRPr/>
            </a:pPr>
            <a:r>
              <a:rPr lang="en-GB" dirty="0" smtClean="0">
                <a:latin typeface="Century Gothic" panose="020B0502020202020204" pitchFamily="34" charset="0"/>
              </a:rPr>
              <a:t>(Start </a:t>
            </a:r>
            <a:r>
              <a:rPr lang="en-GB" dirty="0">
                <a:latin typeface="Century Gothic" panose="020B0502020202020204" pitchFamily="34" charset="0"/>
              </a:rPr>
              <a:t>your answers with one of these generalisers. These are words that sum up things e.g. most, all, some, many, a few</a:t>
            </a:r>
            <a:r>
              <a:rPr lang="en-GB" dirty="0" smtClean="0">
                <a:latin typeface="Century Gothic" panose="020B0502020202020204" pitchFamily="34" charset="0"/>
              </a:rPr>
              <a:t>.)</a:t>
            </a:r>
            <a:endParaRPr lang="en-GB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Read instructions.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2. Read questions.</a:t>
            </a:r>
          </a:p>
          <a:p>
            <a:pPr lvl="0" defTabSz="457200"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Answer questions  using the different sentence starters  - 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noProof="0" dirty="0" smtClean="0">
                <a:latin typeface="Century Gothic" panose="020B0502020202020204" pitchFamily="34" charset="0"/>
              </a:rPr>
              <a:t>M</a:t>
            </a:r>
            <a:r>
              <a:rPr lang="en-GB" dirty="0" err="1" smtClean="0">
                <a:latin typeface="Century Gothic" panose="020B0502020202020204" pitchFamily="34" charset="0"/>
              </a:rPr>
              <a:t>ost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smtClean="0">
                <a:latin typeface="Century Gothic" panose="020B0502020202020204" pitchFamily="34" charset="0"/>
              </a:rPr>
              <a:t>All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smtClean="0">
                <a:latin typeface="Century Gothic" panose="020B0502020202020204" pitchFamily="34" charset="0"/>
              </a:rPr>
              <a:t>Some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smtClean="0">
                <a:latin typeface="Century Gothic" panose="020B0502020202020204" pitchFamily="34" charset="0"/>
              </a:rPr>
              <a:t>Many</a:t>
            </a:r>
            <a:r>
              <a:rPr lang="en-GB" dirty="0">
                <a:latin typeface="Century Gothic" panose="020B0502020202020204" pitchFamily="34" charset="0"/>
              </a:rPr>
              <a:t>, </a:t>
            </a:r>
            <a:r>
              <a:rPr lang="en-GB" dirty="0" smtClean="0">
                <a:latin typeface="Century Gothic" panose="020B0502020202020204" pitchFamily="34" charset="0"/>
              </a:rPr>
              <a:t>A few 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Follow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instructions to the end of page 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baseline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challenge on p 9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smtClean="0">
                <a:solidFill>
                  <a:prstClr val="black"/>
                </a:solidFill>
                <a:latin typeface="Century Gothic" panose="020B0502020202020204" pitchFamily="34" charset="0"/>
              </a:rPr>
              <a:t>Friday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English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16288" y="774700"/>
            <a:ext cx="3714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b="1" dirty="0" smtClean="0">
                <a:solidFill>
                  <a:srgbClr val="FF0000"/>
                </a:solidFill>
              </a:rPr>
              <a:t>English </a:t>
            </a:r>
            <a:endParaRPr lang="en-GB" b="1" dirty="0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en-GB" b="1" dirty="0">
                <a:solidFill>
                  <a:srgbClr val="00B050"/>
                </a:solidFill>
              </a:rPr>
              <a:t>‘Amazing Aliens’</a:t>
            </a:r>
          </a:p>
          <a:p>
            <a:pPr lvl="0"/>
            <a:r>
              <a:rPr lang="en-GB" dirty="0" smtClean="0">
                <a:hlinkClick r:id="rId3"/>
              </a:rPr>
              <a:t>https://www.talk4writing.co.uk/wp-content/uploads/2020/04/Y4-Maria-Aliens.pdf</a:t>
            </a:r>
            <a:r>
              <a:rPr lang="en-GB" dirty="0" smtClean="0"/>
              <a:t> </a:t>
            </a:r>
            <a:endParaRPr lang="en-GB" b="1" dirty="0">
              <a:solidFill>
                <a:srgbClr val="00206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of unit p 8/9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0014"/>
            <a:ext cx="115585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Friday   </a:t>
            </a: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Spelling </a:t>
            </a:r>
            <a:r>
              <a:rPr lang="en-GB" dirty="0">
                <a:hlinkClick r:id="rId2"/>
              </a:rPr>
              <a:t>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</a:t>
            </a:r>
            <a:r>
              <a:rPr lang="en-GB" dirty="0"/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Learning Objective-  To spell words from the statutory list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Steps to success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1.Use a dictionary to find the meaning of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2. Which word class does the word belong to? (see word mat)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Complete sentences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How many syllables does it have?  </a:t>
            </a: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omplete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activities on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sheet below the spelling sheet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 </a:t>
            </a:r>
            <a:r>
              <a:rPr lang="en-GB" b="1" dirty="0">
                <a:latin typeface="Century Gothic" panose="020B0502020202020204" pitchFamily="34" charset="0"/>
              </a:rPr>
              <a:t>syllable</a:t>
            </a:r>
            <a:r>
              <a:rPr lang="en-GB" dirty="0">
                <a:latin typeface="Century Gothic" panose="020B0502020202020204" pitchFamily="34" charset="0"/>
              </a:rPr>
              <a:t> is a single, unbroken sound of a spoken (or written) word.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usually contain a vowel and accompanying consonants. </a:t>
            </a:r>
            <a:r>
              <a:rPr lang="en-GB" dirty="0" smtClean="0">
                <a:latin typeface="Century Gothic" panose="020B0502020202020204" pitchFamily="34" charset="0"/>
              </a:rPr>
              <a:t> The </a:t>
            </a:r>
            <a:r>
              <a:rPr lang="en-GB" dirty="0">
                <a:latin typeface="Century Gothic" panose="020B0502020202020204" pitchFamily="34" charset="0"/>
              </a:rPr>
              <a:t>number of times you hear a vowel (a, e, </a:t>
            </a:r>
            <a:r>
              <a:rPr lang="en-GB" dirty="0" err="1">
                <a:latin typeface="Century Gothic" panose="020B0502020202020204" pitchFamily="34" charset="0"/>
              </a:rPr>
              <a:t>i</a:t>
            </a:r>
            <a:r>
              <a:rPr lang="en-GB" dirty="0">
                <a:latin typeface="Century Gothic" panose="020B0502020202020204" pitchFamily="34" charset="0"/>
              </a:rPr>
              <a:t> , o, u) in a word is equal to the number of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a word has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5. Spell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6. Edit the words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7. Write your own sentence with the word in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10" t="27930" r="25037" b="10742"/>
          <a:stretch/>
        </p:blipFill>
        <p:spPr>
          <a:xfrm>
            <a:off x="-1" y="100013"/>
            <a:ext cx="12087225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Century Gothic" panose="020B0502020202020204" pitchFamily="34" charset="0"/>
              </a:rPr>
              <a:t>Friday  spelling activities</a:t>
            </a:r>
            <a:endParaRPr lang="en-GB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765" t="21217" r="33787" b="14967"/>
          <a:stretch/>
        </p:blipFill>
        <p:spPr>
          <a:xfrm>
            <a:off x="264695" y="1227221"/>
            <a:ext cx="10828421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908" y="553383"/>
            <a:ext cx="6417491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04099" y="553384"/>
            <a:ext cx="4427143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890" y="774700"/>
            <a:ext cx="62135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r>
              <a:rPr kumimoji="0" lang="en-GB" sz="24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research what causes tooth decay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Success: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Think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about your previous investigation on what the liquids did to the chewing gum.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baseline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What might happen to your teeth?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Watch the video clip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000" b="1" baseline="0" dirty="0" smtClean="0">
                <a:latin typeface="Century Gothic" panose="020B0502020202020204" pitchFamily="34" charset="0"/>
              </a:rPr>
              <a:t>Create</a:t>
            </a:r>
            <a:r>
              <a:rPr lang="en-GB" sz="2000" b="1" dirty="0" smtClean="0">
                <a:latin typeface="Century Gothic" panose="020B0502020202020204" pitchFamily="34" charset="0"/>
              </a:rPr>
              <a:t> a poster that explains what tooth decay is and why we should brush our teeth.</a:t>
            </a:r>
            <a:endParaRPr lang="en-GB" sz="2000" b="1" baseline="0" dirty="0" smtClean="0">
              <a:latin typeface="Century Gothic" panose="020B050202020202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Friday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</a:t>
            </a:r>
            <a:r>
              <a:rPr lang="en-GB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Topic Science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1772" y="774700"/>
            <a:ext cx="4189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video clip</a:t>
            </a:r>
          </a:p>
          <a:p>
            <a:pPr lvl="0">
              <a:defRPr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www.youtube.com/watch?v=aOebfGGcjVw</a:t>
            </a:r>
            <a:endParaRPr lang="en-GB" dirty="0" smtClean="0"/>
          </a:p>
          <a:p>
            <a:pPr lvl="0"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n-GB" b="1" dirty="0" smtClean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create your poster filled with facts about what tooth decay is and why we should brush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our teeth.</a:t>
            </a:r>
          </a:p>
          <a:p>
            <a:pPr lvl="0">
              <a:defRPr/>
            </a:pPr>
            <a:endParaRPr lang="en-GB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n-GB" sz="1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n-GB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endParaRPr kumimoji="0" lang="en-GB" sz="1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en-GB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to email us your posters as we would love to see them.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0014"/>
            <a:ext cx="115585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Monday     </a:t>
            </a: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Spelling </a:t>
            </a:r>
            <a:r>
              <a:rPr lang="en-GB" dirty="0">
                <a:hlinkClick r:id="rId2"/>
              </a:rPr>
              <a:t>https://content.twinkl.co.uk/resource/b1/a1/T2-E-41609-Year-3-and-4-Statutory-Spelling-Words-Activity-Mat-2-Resource-Pack-English_ver_1.pdf?__token__=exp=1589124417~acl=%2Fresource%2Fb1%2Fa1%2FT2-E-41609-Year-3-and-4-Statutory-Spelling-Words-Activity-Mat-2-Resource-Pack-English_ver_1.pdf%2A~hmac=0756079d1504a8f947f3b06b3264da6cac140131a67f988bee94dcb48c237d8a</a:t>
            </a:r>
            <a:r>
              <a:rPr lang="en-GB" dirty="0"/>
              <a:t> 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b="1" dirty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latin typeface="Century Gothic" panose="020B0502020202020204" pitchFamily="34" charset="0"/>
              </a:rPr>
              <a:t>Learning Objective-  To spell words from the statutory list</a:t>
            </a:r>
            <a:endParaRPr lang="en-GB" b="1" u="sng" dirty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Steps to success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1.Use a dictionary to find the meaning of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2. Which word class does the word belong to? (see word mat)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3. Complete sentences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4. How many syllables does it have?  </a:t>
            </a: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omplete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all activities on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sheet below the spelling sheet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A </a:t>
            </a:r>
            <a:r>
              <a:rPr lang="en-GB" b="1" dirty="0">
                <a:latin typeface="Century Gothic" panose="020B0502020202020204" pitchFamily="34" charset="0"/>
              </a:rPr>
              <a:t>syllable</a:t>
            </a:r>
            <a:r>
              <a:rPr lang="en-GB" dirty="0">
                <a:latin typeface="Century Gothic" panose="020B0502020202020204" pitchFamily="34" charset="0"/>
              </a:rPr>
              <a:t> is a single, unbroken sound of a spoken (or written) word.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usually contain a vowel and accompanying consonants. </a:t>
            </a:r>
            <a:r>
              <a:rPr lang="en-GB" dirty="0" smtClean="0">
                <a:latin typeface="Century Gothic" panose="020B0502020202020204" pitchFamily="34" charset="0"/>
              </a:rPr>
              <a:t> The </a:t>
            </a:r>
            <a:r>
              <a:rPr lang="en-GB" dirty="0">
                <a:latin typeface="Century Gothic" panose="020B0502020202020204" pitchFamily="34" charset="0"/>
              </a:rPr>
              <a:t>number of times you hear a vowel (a, e, </a:t>
            </a:r>
            <a:r>
              <a:rPr lang="en-GB" dirty="0" err="1">
                <a:latin typeface="Century Gothic" panose="020B0502020202020204" pitchFamily="34" charset="0"/>
              </a:rPr>
              <a:t>i</a:t>
            </a:r>
            <a:r>
              <a:rPr lang="en-GB" dirty="0">
                <a:latin typeface="Century Gothic" panose="020B0502020202020204" pitchFamily="34" charset="0"/>
              </a:rPr>
              <a:t> , o, u) in a word is equal to the number of </a:t>
            </a:r>
            <a:r>
              <a:rPr lang="en-GB" b="1" dirty="0">
                <a:latin typeface="Century Gothic" panose="020B0502020202020204" pitchFamily="34" charset="0"/>
              </a:rPr>
              <a:t>syllables</a:t>
            </a:r>
            <a:r>
              <a:rPr lang="en-GB" dirty="0">
                <a:latin typeface="Century Gothic" panose="020B0502020202020204" pitchFamily="34" charset="0"/>
              </a:rPr>
              <a:t> a word has</a:t>
            </a:r>
            <a:r>
              <a:rPr lang="en-GB" dirty="0" smtClean="0">
                <a:latin typeface="Century Gothic" panose="020B0502020202020204" pitchFamily="34" charset="0"/>
              </a:rPr>
              <a:t>.</a:t>
            </a:r>
          </a:p>
          <a:p>
            <a:endParaRPr lang="en-GB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5. Spell the word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6. Edit the words</a:t>
            </a:r>
          </a:p>
          <a:p>
            <a:r>
              <a:rPr lang="en-GB" b="1" dirty="0" smtClean="0">
                <a:latin typeface="Century Gothic" panose="020B0502020202020204" pitchFamily="34" charset="0"/>
              </a:rPr>
              <a:t>7. Write your own sentence with the word in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r>
              <a:rPr lang="en-GB" dirty="0" smtClean="0">
                <a:latin typeface="Century Gothic" panose="020B0502020202020204" pitchFamily="34" charset="0"/>
              </a:rPr>
              <a:t> 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4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110" t="27930" r="25037" b="10742"/>
          <a:stretch/>
        </p:blipFill>
        <p:spPr>
          <a:xfrm>
            <a:off x="-1" y="100013"/>
            <a:ext cx="12087225" cy="67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" y="328613"/>
            <a:ext cx="515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Monday  spelling activities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65" t="23521" r="33047" b="13322"/>
          <a:stretch/>
        </p:blipFill>
        <p:spPr>
          <a:xfrm>
            <a:off x="312821" y="938463"/>
            <a:ext cx="11044989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074" y="553385"/>
            <a:ext cx="4224054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1703" y="553384"/>
            <a:ext cx="6679540" cy="5934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909" y="619376"/>
            <a:ext cx="397607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Learning Objective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Use observational skills to draw in the style of a famous artist</a:t>
            </a:r>
            <a:endParaRPr lang="en-GB" b="1" u="sng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Steps</a:t>
            </a:r>
            <a:r>
              <a:rPr kumimoji="0" lang="en-GB" sz="24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</a:t>
            </a: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Success: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Follow instructions from link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Please send us photos of your completed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pictures we would love to see them.</a:t>
            </a:r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909" y="184053"/>
            <a:ext cx="288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noProof="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Monday    Topic      ART 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00700" y="926650"/>
            <a:ext cx="5486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Observational drawing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Learn </a:t>
            </a:r>
            <a:r>
              <a:rPr lang="en-GB" dirty="0">
                <a:solidFill>
                  <a:srgbClr val="FF0000"/>
                </a:solidFill>
              </a:rPr>
              <a:t>how to draw in the style of Rob </a:t>
            </a:r>
            <a:r>
              <a:rPr lang="en-GB" dirty="0" err="1">
                <a:solidFill>
                  <a:srgbClr val="FF0000"/>
                </a:solidFill>
              </a:rPr>
              <a:t>Biddulph</a:t>
            </a:r>
            <a:r>
              <a:rPr lang="en-GB" dirty="0">
                <a:solidFill>
                  <a:srgbClr val="FF0000"/>
                </a:solidFill>
              </a:rPr>
              <a:t>   famous author and illustrator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endParaRPr lang="en-GB" dirty="0"/>
          </a:p>
          <a:p>
            <a:r>
              <a:rPr lang="en-GB" sz="2000" b="1" dirty="0" smtClean="0"/>
              <a:t>Click on link</a:t>
            </a:r>
            <a:endParaRPr lang="en-GB" sz="2000" b="1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www.robbiddulph.com/draw-with-rob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Scroll down to self portrait     number 9</a:t>
            </a:r>
            <a:endParaRPr lang="en-GB" dirty="0" smtClean="0"/>
          </a:p>
          <a:p>
            <a:r>
              <a:rPr lang="en-GB" dirty="0" smtClean="0"/>
              <a:t>Follow </a:t>
            </a:r>
            <a:r>
              <a:rPr lang="en-GB" dirty="0"/>
              <a:t>instructions on screen</a:t>
            </a:r>
          </a:p>
        </p:txBody>
      </p:sp>
    </p:spTree>
    <p:extLst>
      <p:ext uri="{BB962C8B-B14F-4D97-AF65-F5344CB8AC3E}">
        <p14:creationId xmlns:p14="http://schemas.microsoft.com/office/powerpoint/2010/main" val="3660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3079</Words>
  <Application>Microsoft Office PowerPoint</Application>
  <PresentationFormat>Widescreen</PresentationFormat>
  <Paragraphs>626</Paragraphs>
  <Slides>54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ＭＳ Ｐゴシック</vt:lpstr>
      <vt:lpstr>Arial</vt:lpstr>
      <vt:lpstr>Arial Narrow</vt:lpstr>
      <vt:lpstr>BPreplay</vt:lpstr>
      <vt:lpstr>Calibri</vt:lpstr>
      <vt:lpstr>Calibri Light</vt:lpstr>
      <vt:lpstr>Century Gothic</vt:lpstr>
      <vt:lpstr>Comic Sans MS</vt:lpstr>
      <vt:lpstr>Sassoon Infant Md</vt:lpstr>
      <vt:lpstr>Sassoon Infant Rg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spelling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 spelling activities</vt:lpstr>
      <vt:lpstr>PowerPoint Presentation</vt:lpstr>
      <vt:lpstr>Tooth Decay</vt:lpstr>
      <vt:lpstr>Questions!</vt:lpstr>
      <vt:lpstr>Scientific or Not?</vt:lpstr>
      <vt:lpstr>Creating Scientific  Questions</vt:lpstr>
      <vt:lpstr>Types of Enquiries</vt:lpstr>
      <vt:lpstr>Practical Enquiries</vt:lpstr>
      <vt:lpstr>Variables</vt:lpstr>
      <vt:lpstr>Variables</vt:lpstr>
      <vt:lpstr>Variables</vt:lpstr>
      <vt:lpstr>Variables</vt:lpstr>
      <vt:lpstr>Carrying Out Fair and  Comparative Tests</vt:lpstr>
      <vt:lpstr>PowerPoint Presentation</vt:lpstr>
      <vt:lpstr>PowerPoint Presentation</vt:lpstr>
      <vt:lpstr>PowerPoint Presentation</vt:lpstr>
      <vt:lpstr>PowerPoint Presentation</vt:lpstr>
      <vt:lpstr>Friday  spelling activities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Tish Platek</dc:creator>
  <cp:lastModifiedBy>Debbie Izzard</cp:lastModifiedBy>
  <cp:revision>21</cp:revision>
  <dcterms:created xsi:type="dcterms:W3CDTF">2020-05-11T20:08:51Z</dcterms:created>
  <dcterms:modified xsi:type="dcterms:W3CDTF">2020-06-01T14:14:19Z</dcterms:modified>
</cp:coreProperties>
</file>